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9" r:id="rId3"/>
    <p:sldId id="260" r:id="rId4"/>
    <p:sldId id="261" r:id="rId5"/>
    <p:sldId id="265" r:id="rId6"/>
    <p:sldId id="264" r:id="rId7"/>
    <p:sldId id="266" r:id="rId8"/>
    <p:sldId id="267" r:id="rId9"/>
    <p:sldId id="269" r:id="rId10"/>
    <p:sldId id="262" r:id="rId11"/>
    <p:sldId id="263"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3"/>
  </p:normalViewPr>
  <p:slideViewPr>
    <p:cSldViewPr snapToGrid="0" snapToObjects="1">
      <p:cViewPr varScale="1">
        <p:scale>
          <a:sx n="98" d="100"/>
          <a:sy n="98"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0F538-282B-6A4C-81BD-8E399BF5E61F}" type="datetimeFigureOut">
              <a:rPr lang="en-US" smtClean="0"/>
              <a:t>5/19/19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5C27E-399A-524E-AA43-5FC91AE5D5A0}" type="slidenum">
              <a:rPr lang="en-US" smtClean="0"/>
              <a:t>‹#›</a:t>
            </a:fld>
            <a:endParaRPr lang="en-US"/>
          </a:p>
        </p:txBody>
      </p:sp>
    </p:spTree>
    <p:extLst>
      <p:ext uri="{BB962C8B-B14F-4D97-AF65-F5344CB8AC3E}">
        <p14:creationId xmlns:p14="http://schemas.microsoft.com/office/powerpoint/2010/main" val="256321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the</a:t>
            </a:r>
            <a:r>
              <a:rPr lang="zh-CN" altLang="en-US" dirty="0"/>
              <a:t> </a:t>
            </a:r>
            <a:r>
              <a:rPr lang="en-US" altLang="zh-CN" dirty="0"/>
              <a:t>dimension grows, there will be exponential</a:t>
            </a:r>
            <a:r>
              <a:rPr lang="zh-CN" altLang="en-US" dirty="0"/>
              <a:t> </a:t>
            </a:r>
            <a:r>
              <a:rPr lang="en-US" altLang="zh-CN" dirty="0"/>
              <a:t>increase</a:t>
            </a:r>
            <a:r>
              <a:rPr lang="zh-CN" altLang="en-US" dirty="0"/>
              <a:t> </a:t>
            </a:r>
            <a:r>
              <a:rPr lang="en-US" altLang="zh-CN" dirty="0"/>
              <a:t>of the volume of hyperspace, resulting in sparsity of data.</a:t>
            </a:r>
            <a:endParaRPr lang="en-US" dirty="0"/>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Hughes Phenomenon shows that as the number of features increases, the classifier’s performance increases as well until we reach the optimal number of features. Adding more features based on the same size as the training set will then degrade the classifier’s performance.</a:t>
            </a:r>
            <a:endParaRPr lang="en-US" dirty="0"/>
          </a:p>
        </p:txBody>
      </p:sp>
      <p:sp>
        <p:nvSpPr>
          <p:cNvPr id="4" name="Slide Number Placeholder 3"/>
          <p:cNvSpPr>
            <a:spLocks noGrp="1"/>
          </p:cNvSpPr>
          <p:nvPr>
            <p:ph type="sldNum" sz="quarter" idx="5"/>
          </p:nvPr>
        </p:nvSpPr>
        <p:spPr/>
        <p:txBody>
          <a:bodyPr/>
          <a:lstStyle/>
          <a:p>
            <a:fld id="{8235C27E-399A-524E-AA43-5FC91AE5D5A0}" type="slidenum">
              <a:rPr lang="en-US" smtClean="0"/>
              <a:t>2</a:t>
            </a:fld>
            <a:endParaRPr lang="en-US"/>
          </a:p>
        </p:txBody>
      </p:sp>
    </p:spTree>
    <p:extLst>
      <p:ext uri="{BB962C8B-B14F-4D97-AF65-F5344CB8AC3E}">
        <p14:creationId xmlns:p14="http://schemas.microsoft.com/office/powerpoint/2010/main" val="2447313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1BAD-B9C5-9040-863E-A9D9ACA540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B84233-8C18-BA4A-B6E2-66B59AEC30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20629-82E4-0D4C-AB27-BFC44C77D38B}"/>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BBAD4C69-B7C4-E941-8FDE-799937DD0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711D6-1EBF-9346-92C5-1B48F69DFC6E}"/>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720126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63E6-2CC6-A645-9EF2-A28CD2D3B8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C346F2-116E-6C41-B2DF-1D13271048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56B3B-A6E6-AA4D-AFE7-108176EC21FB}"/>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47739BBD-A22D-4644-82C9-736DD20B7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C055F-1D60-2C4E-8452-F9AF2A20F2A7}"/>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321417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17F42-CE47-C349-8604-E367D7F667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2C053F-56B2-E946-8536-2CB14564D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13E7F-6407-B040-BE46-AC25C86A103C}"/>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B0C6F86D-30C8-D645-B366-3183328C9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31357-2C9D-9E40-B077-D979C62EFD45}"/>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2359146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2130-27D2-B841-A30B-C05A4EBBC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42E40-3721-014E-A6DA-FEB7D4186E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18EEB-0400-D14C-8074-B834E72AA6D8}"/>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95E3EF6E-5C15-F247-B8F5-144F614E7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12A8B-3257-7F42-8816-45E460FC0423}"/>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113996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7408-410B-3147-92A3-24D9B723E9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ED09A-5BD3-BF45-A9ED-23CF10AAC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B319C8-21DE-6944-A1EE-FD4A1FE1D8F5}"/>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A84AC377-4265-5641-B256-B9950773C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47AA3-0D20-1748-825C-C796FB2D9E1E}"/>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67674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BBC3-B3D9-9349-AC7B-7FB190032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FB22B-4A86-E344-8BD5-CD77F910B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13A223-4D12-C840-8215-7789FEC88B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FB8A68-01E7-5846-A679-E1BDD8BB7424}"/>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6" name="Footer Placeholder 5">
            <a:extLst>
              <a:ext uri="{FF2B5EF4-FFF2-40B4-BE49-F238E27FC236}">
                <a16:creationId xmlns:a16="http://schemas.microsoft.com/office/drawing/2014/main" id="{1FA2CD24-7E3D-0546-B246-2ECC5E09D7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A4BB0B-5FD9-954A-8768-7FDF13D96F2C}"/>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262116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7F7E2-AC2A-C346-B0C3-840741DD2C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1B2412-E303-2F4A-992E-0C861E2C5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4AA3B-EC6F-6644-8CEB-E2218F05CB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D86996-0FD6-B348-8EE0-7CD26C0D75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E7706C-A0C4-024C-AA3B-6C2FDACDC6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E5BE84-1B7F-9D40-8E3B-2457FCD01500}"/>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8" name="Footer Placeholder 7">
            <a:extLst>
              <a:ext uri="{FF2B5EF4-FFF2-40B4-BE49-F238E27FC236}">
                <a16:creationId xmlns:a16="http://schemas.microsoft.com/office/drawing/2014/main" id="{1D043BA4-05D4-9645-BD3A-130B4CF238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860362-7EE6-EC41-B9AB-49FCB47C0A02}"/>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749058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4312-AD55-5541-AF08-8E4F9BC9DA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A10E74-9A93-304F-A91B-DC4A9F2A180F}"/>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4" name="Footer Placeholder 3">
            <a:extLst>
              <a:ext uri="{FF2B5EF4-FFF2-40B4-BE49-F238E27FC236}">
                <a16:creationId xmlns:a16="http://schemas.microsoft.com/office/drawing/2014/main" id="{84DCCF0F-CF86-9045-B827-521C54380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0FBD36-1C94-184E-87D7-6B2643447D2E}"/>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3233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87CD4-EDBB-C849-9E02-0C9BD7A64C87}"/>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3" name="Footer Placeholder 2">
            <a:extLst>
              <a:ext uri="{FF2B5EF4-FFF2-40B4-BE49-F238E27FC236}">
                <a16:creationId xmlns:a16="http://schemas.microsoft.com/office/drawing/2014/main" id="{7A7A4440-1729-B64B-A35D-3D3750F965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47268D-3C27-3146-913D-798B43B798CE}"/>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82454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A742-A446-8748-A397-31AFC8B0F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F65E44-2EB6-5C4B-9261-487A479BE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2B6D4-C505-C647-B02F-67E73FE6B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59612-E740-E949-A1E6-3F298C36D1A6}"/>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6" name="Footer Placeholder 5">
            <a:extLst>
              <a:ext uri="{FF2B5EF4-FFF2-40B4-BE49-F238E27FC236}">
                <a16:creationId xmlns:a16="http://schemas.microsoft.com/office/drawing/2014/main" id="{4C513555-E4CD-644B-8AED-8595BDB0B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D92F24-1C4D-CD46-B647-6F45D73F7D50}"/>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390090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AC2B-5B06-804F-B496-1146498D1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F0C9CE-9DE2-0441-8C3D-D4DEA4DE6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E189C5-B21E-104F-B886-8518B7173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B2F56A-7936-0E4F-BA7F-D5168D1B40AA}"/>
              </a:ext>
            </a:extLst>
          </p:cNvPr>
          <p:cNvSpPr>
            <a:spLocks noGrp="1"/>
          </p:cNvSpPr>
          <p:nvPr>
            <p:ph type="dt" sz="half" idx="10"/>
          </p:nvPr>
        </p:nvSpPr>
        <p:spPr/>
        <p:txBody>
          <a:bodyPr/>
          <a:lstStyle/>
          <a:p>
            <a:fld id="{E4057003-2156-9E4F-9129-FEF2437C74A4}" type="datetimeFigureOut">
              <a:rPr lang="en-US" smtClean="0"/>
              <a:t>5/19/19</a:t>
            </a:fld>
            <a:endParaRPr lang="en-US"/>
          </a:p>
        </p:txBody>
      </p:sp>
      <p:sp>
        <p:nvSpPr>
          <p:cNvPr id="6" name="Footer Placeholder 5">
            <a:extLst>
              <a:ext uri="{FF2B5EF4-FFF2-40B4-BE49-F238E27FC236}">
                <a16:creationId xmlns:a16="http://schemas.microsoft.com/office/drawing/2014/main" id="{3A916167-B397-0945-A7DB-A428377F2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54466-1BD3-024B-AA8A-5EBCC5A06550}"/>
              </a:ext>
            </a:extLst>
          </p:cNvPr>
          <p:cNvSpPr>
            <a:spLocks noGrp="1"/>
          </p:cNvSpPr>
          <p:nvPr>
            <p:ph type="sldNum" sz="quarter" idx="12"/>
          </p:nvPr>
        </p:nvSpPr>
        <p:spPr/>
        <p:txBody>
          <a:bodyPr/>
          <a:lstStyle/>
          <a:p>
            <a:fld id="{06A50487-4651-2D4A-922E-36FBC15CEC9F}" type="slidenum">
              <a:rPr lang="en-US" smtClean="0"/>
              <a:t>‹#›</a:t>
            </a:fld>
            <a:endParaRPr lang="en-US"/>
          </a:p>
        </p:txBody>
      </p:sp>
    </p:spTree>
    <p:extLst>
      <p:ext uri="{BB962C8B-B14F-4D97-AF65-F5344CB8AC3E}">
        <p14:creationId xmlns:p14="http://schemas.microsoft.com/office/powerpoint/2010/main" val="405745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5217F5-F8F1-C541-A0F0-C3AD825258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B75046-415C-8A4F-A96C-8DFD5B104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3CCDC-52D0-DB48-979E-7E8B784A4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57003-2156-9E4F-9129-FEF2437C74A4}" type="datetimeFigureOut">
              <a:rPr lang="en-US" smtClean="0"/>
              <a:t>5/19/19</a:t>
            </a:fld>
            <a:endParaRPr lang="en-US"/>
          </a:p>
        </p:txBody>
      </p:sp>
      <p:sp>
        <p:nvSpPr>
          <p:cNvPr id="5" name="Footer Placeholder 4">
            <a:extLst>
              <a:ext uri="{FF2B5EF4-FFF2-40B4-BE49-F238E27FC236}">
                <a16:creationId xmlns:a16="http://schemas.microsoft.com/office/drawing/2014/main" id="{651F4542-D3DD-074C-BC7A-DEE596286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6908B2-5CE4-C442-9F2B-F18766253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50487-4651-2D4A-922E-36FBC15CEC9F}" type="slidenum">
              <a:rPr lang="en-US" smtClean="0"/>
              <a:t>‹#›</a:t>
            </a:fld>
            <a:endParaRPr lang="en-US"/>
          </a:p>
        </p:txBody>
      </p:sp>
    </p:spTree>
    <p:extLst>
      <p:ext uri="{BB962C8B-B14F-4D97-AF65-F5344CB8AC3E}">
        <p14:creationId xmlns:p14="http://schemas.microsoft.com/office/powerpoint/2010/main" val="932824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5F94-8A8F-9B48-BDA9-1C263C952089}"/>
              </a:ext>
            </a:extLst>
          </p:cNvPr>
          <p:cNvSpPr>
            <a:spLocks noGrp="1"/>
          </p:cNvSpPr>
          <p:nvPr>
            <p:ph type="ctrTitle"/>
          </p:nvPr>
        </p:nvSpPr>
        <p:spPr>
          <a:xfrm>
            <a:off x="596537" y="1609317"/>
            <a:ext cx="10998926" cy="1636802"/>
          </a:xfrm>
        </p:spPr>
        <p:txBody>
          <a:bodyPr>
            <a:noAutofit/>
          </a:bodyPr>
          <a:lstStyle/>
          <a:p>
            <a:r>
              <a:rPr lang="en-US" sz="5400" b="1" dirty="0"/>
              <a:t>Dimensionality reduction:</a:t>
            </a:r>
            <a:br>
              <a:rPr lang="en-US" sz="5400" b="1" dirty="0"/>
            </a:br>
            <a:r>
              <a:rPr lang="en-US" sz="5400" b="1" dirty="0"/>
              <a:t>PCA and kernel PCA</a:t>
            </a:r>
          </a:p>
        </p:txBody>
      </p:sp>
      <p:sp>
        <p:nvSpPr>
          <p:cNvPr id="3" name="Subtitle 2">
            <a:extLst>
              <a:ext uri="{FF2B5EF4-FFF2-40B4-BE49-F238E27FC236}">
                <a16:creationId xmlns:a16="http://schemas.microsoft.com/office/drawing/2014/main" id="{6D6ACF61-364E-234A-BF9D-F21FAA55F519}"/>
              </a:ext>
            </a:extLst>
          </p:cNvPr>
          <p:cNvSpPr>
            <a:spLocks noGrp="1"/>
          </p:cNvSpPr>
          <p:nvPr>
            <p:ph type="subTitle" idx="1"/>
          </p:nvPr>
        </p:nvSpPr>
        <p:spPr>
          <a:xfrm>
            <a:off x="1524000" y="5248683"/>
            <a:ext cx="9144000" cy="954107"/>
          </a:xfrm>
        </p:spPr>
        <p:txBody>
          <a:bodyPr>
            <a:normAutofit/>
          </a:bodyPr>
          <a:lstStyle/>
          <a:p>
            <a:r>
              <a:rPr lang="en-US" sz="2000" dirty="0"/>
              <a:t>Presenter: Xiaotong Liu</a:t>
            </a:r>
          </a:p>
          <a:p>
            <a:r>
              <a:rPr lang="en-US" altLang="zh-CN" sz="2000" dirty="0"/>
              <a:t>Chad</a:t>
            </a:r>
            <a:r>
              <a:rPr lang="zh-CN" altLang="en-US" sz="2000" dirty="0"/>
              <a:t> </a:t>
            </a:r>
            <a:r>
              <a:rPr lang="en-US" sz="2000" dirty="0"/>
              <a:t>Myers lab, University of Minnesota</a:t>
            </a:r>
          </a:p>
          <a:p>
            <a:endParaRPr lang="en-US" sz="2000" dirty="0"/>
          </a:p>
        </p:txBody>
      </p:sp>
      <p:sp>
        <p:nvSpPr>
          <p:cNvPr id="4" name="TextBox 3">
            <a:extLst>
              <a:ext uri="{FF2B5EF4-FFF2-40B4-BE49-F238E27FC236}">
                <a16:creationId xmlns:a16="http://schemas.microsoft.com/office/drawing/2014/main" id="{3D89638F-F0E9-5C43-B157-89E0CB29B42A}"/>
              </a:ext>
            </a:extLst>
          </p:cNvPr>
          <p:cNvSpPr txBox="1"/>
          <p:nvPr/>
        </p:nvSpPr>
        <p:spPr>
          <a:xfrm>
            <a:off x="1296930" y="3611882"/>
            <a:ext cx="9598140" cy="954107"/>
          </a:xfrm>
          <a:prstGeom prst="rect">
            <a:avLst/>
          </a:prstGeom>
          <a:noFill/>
        </p:spPr>
        <p:txBody>
          <a:bodyPr wrap="none" rtlCol="0">
            <a:spAutoFit/>
          </a:bodyPr>
          <a:lstStyle/>
          <a:p>
            <a:r>
              <a:rPr lang="en-US" sz="2800" dirty="0"/>
              <a:t>Special session of 2019 GLBIO conference at Madison, Wisconsin</a:t>
            </a:r>
          </a:p>
          <a:p>
            <a:endParaRPr lang="en-US" sz="2800" dirty="0"/>
          </a:p>
        </p:txBody>
      </p:sp>
    </p:spTree>
    <p:extLst>
      <p:ext uri="{BB962C8B-B14F-4D97-AF65-F5344CB8AC3E}">
        <p14:creationId xmlns:p14="http://schemas.microsoft.com/office/powerpoint/2010/main" val="232053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2D06-0975-144C-BC46-67FC51FC67DF}"/>
              </a:ext>
            </a:extLst>
          </p:cNvPr>
          <p:cNvSpPr>
            <a:spLocks noGrp="1"/>
          </p:cNvSpPr>
          <p:nvPr>
            <p:ph type="title"/>
          </p:nvPr>
        </p:nvSpPr>
        <p:spPr/>
        <p:txBody>
          <a:bodyPr/>
          <a:lstStyle/>
          <a:p>
            <a:pPr algn="ctr"/>
            <a:r>
              <a:rPr lang="en-US" b="1" dirty="0"/>
              <a:t>Applications: tracking geography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E28F6-6DFB-3A49-B673-B859FCF936E0}"/>
                  </a:ext>
                </a:extLst>
              </p:cNvPr>
              <p:cNvSpPr>
                <a:spLocks noGrp="1"/>
              </p:cNvSpPr>
              <p:nvPr>
                <p:ph idx="1"/>
              </p:nvPr>
            </p:nvSpPr>
            <p:spPr>
              <a:xfrm>
                <a:off x="838200" y="1825625"/>
                <a:ext cx="3883310" cy="4351338"/>
              </a:xfrm>
            </p:spPr>
            <p:txBody>
              <a:bodyPr>
                <a:normAutofit/>
              </a:bodyPr>
              <a:lstStyle/>
              <a:p>
                <a:r>
                  <a:rPr lang="en-US" dirty="0"/>
                  <a:t>1387 individuals</a:t>
                </a:r>
              </a:p>
              <a:p>
                <a:r>
                  <a:rPr lang="en-US" dirty="0"/>
                  <a:t>197,146 SNPs</a:t>
                </a:r>
              </a:p>
              <a:p>
                <a:r>
                  <a:rPr lang="en-US" dirty="0"/>
                  <a:t>PC1 accounts for 0.3% of variance</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=0.71</m:t>
                    </m:r>
                  </m:oMath>
                </a14:m>
                <a:r>
                  <a:rPr lang="en-US" dirty="0"/>
                  <a:t> PC1 versus latitude</a:t>
                </a:r>
              </a:p>
              <a:p>
                <a:r>
                  <a:rPr lang="en-US" dirty="0"/>
                  <a:t>PC2 accounts for 0.15% of variance</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i="1">
                        <a:latin typeface="Cambria Math" panose="02040503050406030204" pitchFamily="18" charset="0"/>
                      </a:rPr>
                      <m:t>=0.7</m:t>
                    </m:r>
                    <m:r>
                      <a:rPr lang="en-US" b="0" i="1" smtClean="0">
                        <a:latin typeface="Cambria Math" panose="02040503050406030204" pitchFamily="18" charset="0"/>
                      </a:rPr>
                      <m:t>2</m:t>
                    </m:r>
                  </m:oMath>
                </a14:m>
                <a:r>
                  <a:rPr lang="en-US" dirty="0"/>
                  <a:t> PC2 versus longitude</a:t>
                </a:r>
              </a:p>
            </p:txBody>
          </p:sp>
        </mc:Choice>
        <mc:Fallback xmlns="">
          <p:sp>
            <p:nvSpPr>
              <p:cNvPr id="3" name="Content Placeholder 2">
                <a:extLst>
                  <a:ext uri="{FF2B5EF4-FFF2-40B4-BE49-F238E27FC236}">
                    <a16:creationId xmlns:a16="http://schemas.microsoft.com/office/drawing/2014/main" id="{DBFE28F6-6DFB-3A49-B673-B859FCF936E0}"/>
                  </a:ext>
                </a:extLst>
              </p:cNvPr>
              <p:cNvSpPr>
                <a:spLocks noGrp="1" noRot="1" noChangeAspect="1" noMove="1" noResize="1" noEditPoints="1" noAdjustHandles="1" noChangeArrowheads="1" noChangeShapeType="1" noTextEdit="1"/>
              </p:cNvSpPr>
              <p:nvPr>
                <p:ph idx="1"/>
              </p:nvPr>
            </p:nvSpPr>
            <p:spPr>
              <a:xfrm>
                <a:off x="838200" y="1825625"/>
                <a:ext cx="3883310" cy="4351338"/>
              </a:xfrm>
              <a:blipFill>
                <a:blip r:embed="rId2"/>
                <a:stretch>
                  <a:fillRect l="-2606" t="-2632" r="-2932" b="-2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1D4EE52-F0A6-BE48-9567-E25096EA31DC}"/>
              </a:ext>
            </a:extLst>
          </p:cNvPr>
          <p:cNvSpPr txBox="1"/>
          <p:nvPr/>
        </p:nvSpPr>
        <p:spPr>
          <a:xfrm>
            <a:off x="4233411" y="6323598"/>
            <a:ext cx="7958589" cy="338554"/>
          </a:xfrm>
          <a:prstGeom prst="rect">
            <a:avLst/>
          </a:prstGeom>
          <a:noFill/>
        </p:spPr>
        <p:txBody>
          <a:bodyPr wrap="none" rtlCol="0">
            <a:spAutoFit/>
          </a:bodyPr>
          <a:lstStyle/>
          <a:p>
            <a:r>
              <a:rPr lang="en-US" sz="1600" dirty="0" err="1">
                <a:solidFill>
                  <a:schemeClr val="tx2"/>
                </a:solidFill>
              </a:rPr>
              <a:t>Novembre</a:t>
            </a:r>
            <a:r>
              <a:rPr lang="en-US" sz="1600" dirty="0">
                <a:solidFill>
                  <a:schemeClr val="tx2"/>
                </a:solidFill>
              </a:rPr>
              <a:t>, John, et al. "Genes mirror geography within Europe." </a:t>
            </a:r>
            <a:r>
              <a:rPr lang="en-US" sz="1600" i="1" dirty="0">
                <a:solidFill>
                  <a:schemeClr val="tx2"/>
                </a:solidFill>
              </a:rPr>
              <a:t>Nature</a:t>
            </a:r>
            <a:r>
              <a:rPr lang="en-US" sz="1600" dirty="0">
                <a:solidFill>
                  <a:schemeClr val="tx2"/>
                </a:solidFill>
              </a:rPr>
              <a:t> 456.7218 (2008): 98.</a:t>
            </a:r>
          </a:p>
        </p:txBody>
      </p:sp>
      <p:grpSp>
        <p:nvGrpSpPr>
          <p:cNvPr id="10" name="Group 9">
            <a:extLst>
              <a:ext uri="{FF2B5EF4-FFF2-40B4-BE49-F238E27FC236}">
                <a16:creationId xmlns:a16="http://schemas.microsoft.com/office/drawing/2014/main" id="{FE150330-C5EB-9F43-A869-7C4A73D7356B}"/>
              </a:ext>
            </a:extLst>
          </p:cNvPr>
          <p:cNvGrpSpPr/>
          <p:nvPr/>
        </p:nvGrpSpPr>
        <p:grpSpPr>
          <a:xfrm>
            <a:off x="4721510" y="1544053"/>
            <a:ext cx="6632290" cy="4632910"/>
            <a:chOff x="4721510" y="1544053"/>
            <a:chExt cx="6632290" cy="4632910"/>
          </a:xfrm>
        </p:grpSpPr>
        <p:pic>
          <p:nvPicPr>
            <p:cNvPr id="8" name="Picture 7">
              <a:extLst>
                <a:ext uri="{FF2B5EF4-FFF2-40B4-BE49-F238E27FC236}">
                  <a16:creationId xmlns:a16="http://schemas.microsoft.com/office/drawing/2014/main" id="{F6CF2504-1D6F-A046-964F-9F401E13C34E}"/>
                </a:ext>
              </a:extLst>
            </p:cNvPr>
            <p:cNvPicPr>
              <a:picLocks noChangeAspect="1"/>
            </p:cNvPicPr>
            <p:nvPr/>
          </p:nvPicPr>
          <p:blipFill>
            <a:blip r:embed="rId3"/>
            <a:stretch>
              <a:fillRect/>
            </a:stretch>
          </p:blipFill>
          <p:spPr>
            <a:xfrm>
              <a:off x="4721510" y="1544053"/>
              <a:ext cx="6632290" cy="4632910"/>
            </a:xfrm>
            <a:prstGeom prst="rect">
              <a:avLst/>
            </a:prstGeom>
          </p:spPr>
        </p:pic>
        <p:sp>
          <p:nvSpPr>
            <p:cNvPr id="9" name="Rectangle 8">
              <a:extLst>
                <a:ext uri="{FF2B5EF4-FFF2-40B4-BE49-F238E27FC236}">
                  <a16:creationId xmlns:a16="http://schemas.microsoft.com/office/drawing/2014/main" id="{F5952C8F-BC7E-7C4E-A2E5-55CE897294CB}"/>
                </a:ext>
              </a:extLst>
            </p:cNvPr>
            <p:cNvSpPr/>
            <p:nvPr/>
          </p:nvSpPr>
          <p:spPr>
            <a:xfrm>
              <a:off x="4978400" y="1973943"/>
              <a:ext cx="580571" cy="377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5538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B2C4F-854B-9741-8EA4-E8C7FDA96CCD}"/>
              </a:ext>
            </a:extLst>
          </p:cNvPr>
          <p:cNvSpPr>
            <a:spLocks noGrp="1"/>
          </p:cNvSpPr>
          <p:nvPr>
            <p:ph type="title"/>
          </p:nvPr>
        </p:nvSpPr>
        <p:spPr>
          <a:xfrm>
            <a:off x="493486" y="365125"/>
            <a:ext cx="11205028" cy="1325563"/>
          </a:xfrm>
        </p:spPr>
        <p:txBody>
          <a:bodyPr/>
          <a:lstStyle/>
          <a:p>
            <a:pPr algn="ctr"/>
            <a:r>
              <a:rPr lang="en-US" b="1" dirty="0"/>
              <a:t>Applications: tracking development/morphology</a:t>
            </a:r>
            <a:endParaRPr lang="en-US" dirty="0"/>
          </a:p>
        </p:txBody>
      </p:sp>
      <p:sp>
        <p:nvSpPr>
          <p:cNvPr id="3" name="Content Placeholder 2">
            <a:extLst>
              <a:ext uri="{FF2B5EF4-FFF2-40B4-BE49-F238E27FC236}">
                <a16:creationId xmlns:a16="http://schemas.microsoft.com/office/drawing/2014/main" id="{BB5C6A3D-D5A4-0544-A2BE-53C676C4DAE0}"/>
              </a:ext>
            </a:extLst>
          </p:cNvPr>
          <p:cNvSpPr>
            <a:spLocks noGrp="1"/>
          </p:cNvSpPr>
          <p:nvPr>
            <p:ph idx="1"/>
          </p:nvPr>
        </p:nvSpPr>
        <p:spPr>
          <a:xfrm>
            <a:off x="838199" y="1825624"/>
            <a:ext cx="4386943" cy="4565441"/>
          </a:xfrm>
        </p:spPr>
        <p:txBody>
          <a:bodyPr>
            <a:normAutofit fontScale="92500" lnSpcReduction="10000"/>
          </a:bodyPr>
          <a:lstStyle/>
          <a:p>
            <a:r>
              <a:rPr lang="en-US" dirty="0"/>
              <a:t>22746 genes</a:t>
            </a:r>
          </a:p>
          <a:p>
            <a:r>
              <a:rPr lang="en-US" dirty="0"/>
              <a:t>79 samples</a:t>
            </a:r>
          </a:p>
          <a:p>
            <a:pPr lvl="1"/>
            <a:r>
              <a:rPr lang="en-US" dirty="0"/>
              <a:t>3 replicates each</a:t>
            </a:r>
          </a:p>
          <a:p>
            <a:r>
              <a:rPr lang="en-US" dirty="0"/>
              <a:t>kernel PCA</a:t>
            </a:r>
          </a:p>
          <a:p>
            <a:pPr lvl="1"/>
            <a:r>
              <a:rPr lang="en-US" altLang="zh-CN" dirty="0"/>
              <a:t>linear</a:t>
            </a:r>
            <a:r>
              <a:rPr lang="zh-CN" altLang="en-US" dirty="0"/>
              <a:t> </a:t>
            </a:r>
            <a:r>
              <a:rPr lang="en-US" altLang="zh-CN" dirty="0"/>
              <a:t>kernel</a:t>
            </a:r>
            <a:r>
              <a:rPr lang="zh-CN" altLang="en-US" dirty="0"/>
              <a:t> </a:t>
            </a:r>
            <a:r>
              <a:rPr lang="en-US" altLang="zh-CN"/>
              <a:t>functio</a:t>
            </a:r>
            <a:r>
              <a:rPr lang="en-US" altLang="zh-CN" dirty="0"/>
              <a:t>n</a:t>
            </a:r>
            <a:endParaRPr lang="en-US" dirty="0"/>
          </a:p>
          <a:p>
            <a:r>
              <a:rPr lang="en-US" dirty="0"/>
              <a:t>Overall morphological similarity was well reflected in PCA distances.</a:t>
            </a:r>
          </a:p>
          <a:p>
            <a:r>
              <a:rPr lang="en-US" dirty="0"/>
              <a:t>The top 6 PCs account for 75% of the variance and highlight four developmental distinctions. </a:t>
            </a:r>
          </a:p>
          <a:p>
            <a:endParaRPr lang="en-US" dirty="0"/>
          </a:p>
          <a:p>
            <a:endParaRPr lang="en-US" dirty="0"/>
          </a:p>
        </p:txBody>
      </p:sp>
      <p:sp>
        <p:nvSpPr>
          <p:cNvPr id="4" name="TextBox 3">
            <a:extLst>
              <a:ext uri="{FF2B5EF4-FFF2-40B4-BE49-F238E27FC236}">
                <a16:creationId xmlns:a16="http://schemas.microsoft.com/office/drawing/2014/main" id="{8E9B3EED-E017-884F-8C8F-F5281C51D5C6}"/>
              </a:ext>
            </a:extLst>
          </p:cNvPr>
          <p:cNvSpPr txBox="1"/>
          <p:nvPr/>
        </p:nvSpPr>
        <p:spPr>
          <a:xfrm>
            <a:off x="1961379" y="6323598"/>
            <a:ext cx="10230621" cy="338554"/>
          </a:xfrm>
          <a:prstGeom prst="rect">
            <a:avLst/>
          </a:prstGeom>
          <a:noFill/>
        </p:spPr>
        <p:txBody>
          <a:bodyPr wrap="none" rtlCol="0">
            <a:spAutoFit/>
          </a:bodyPr>
          <a:lstStyle/>
          <a:p>
            <a:r>
              <a:rPr lang="en-US" sz="1600" dirty="0">
                <a:solidFill>
                  <a:schemeClr val="tx2"/>
                </a:solidFill>
              </a:rPr>
              <a:t>Schmid, Markus, et al. "A gene expression map of Arabidopsis thaliana development." </a:t>
            </a:r>
            <a:r>
              <a:rPr lang="en-US" sz="1600" i="1" dirty="0">
                <a:solidFill>
                  <a:schemeClr val="tx2"/>
                </a:solidFill>
              </a:rPr>
              <a:t>Nature genetics</a:t>
            </a:r>
            <a:r>
              <a:rPr lang="en-US" sz="1600" dirty="0">
                <a:solidFill>
                  <a:schemeClr val="tx2"/>
                </a:solidFill>
              </a:rPr>
              <a:t> 37.5 (2005): 501.a</a:t>
            </a:r>
          </a:p>
        </p:txBody>
      </p:sp>
      <p:pic>
        <p:nvPicPr>
          <p:cNvPr id="6" name="Picture 5">
            <a:extLst>
              <a:ext uri="{FF2B5EF4-FFF2-40B4-BE49-F238E27FC236}">
                <a16:creationId xmlns:a16="http://schemas.microsoft.com/office/drawing/2014/main" id="{00DD90ED-CF11-7B40-8E5A-DE3C5F026CF2}"/>
              </a:ext>
            </a:extLst>
          </p:cNvPr>
          <p:cNvPicPr>
            <a:picLocks noChangeAspect="1"/>
          </p:cNvPicPr>
          <p:nvPr/>
        </p:nvPicPr>
        <p:blipFill>
          <a:blip r:embed="rId2"/>
          <a:stretch>
            <a:fillRect/>
          </a:stretch>
        </p:blipFill>
        <p:spPr>
          <a:xfrm>
            <a:off x="5069806" y="2002971"/>
            <a:ext cx="6767625" cy="4161808"/>
          </a:xfrm>
          <a:prstGeom prst="rect">
            <a:avLst/>
          </a:prstGeom>
        </p:spPr>
      </p:pic>
      <p:sp>
        <p:nvSpPr>
          <p:cNvPr id="7" name="Rectangle 6">
            <a:extLst>
              <a:ext uri="{FF2B5EF4-FFF2-40B4-BE49-F238E27FC236}">
                <a16:creationId xmlns:a16="http://schemas.microsoft.com/office/drawing/2014/main" id="{937A5638-F3AD-8544-BD9F-0AC76B9C9B38}"/>
              </a:ext>
            </a:extLst>
          </p:cNvPr>
          <p:cNvSpPr/>
          <p:nvPr/>
        </p:nvSpPr>
        <p:spPr>
          <a:xfrm>
            <a:off x="4542971" y="2002971"/>
            <a:ext cx="682172" cy="40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7C8CC6-E3F0-CA4A-9B82-6E473A541541}"/>
              </a:ext>
            </a:extLst>
          </p:cNvPr>
          <p:cNvPicPr>
            <a:picLocks noChangeAspect="1"/>
          </p:cNvPicPr>
          <p:nvPr/>
        </p:nvPicPr>
        <p:blipFill>
          <a:blip r:embed="rId3"/>
          <a:stretch>
            <a:fillRect/>
          </a:stretch>
        </p:blipFill>
        <p:spPr>
          <a:xfrm>
            <a:off x="5098958" y="1758155"/>
            <a:ext cx="6864660" cy="4474092"/>
          </a:xfrm>
          <a:prstGeom prst="rect">
            <a:avLst/>
          </a:prstGeom>
        </p:spPr>
      </p:pic>
    </p:spTree>
    <p:extLst>
      <p:ext uri="{BB962C8B-B14F-4D97-AF65-F5344CB8AC3E}">
        <p14:creationId xmlns:p14="http://schemas.microsoft.com/office/powerpoint/2010/main" val="156247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3587-9F0B-AF45-A856-2F714AB05B5C}"/>
              </a:ext>
            </a:extLst>
          </p:cNvPr>
          <p:cNvSpPr>
            <a:spLocks noGrp="1"/>
          </p:cNvSpPr>
          <p:nvPr>
            <p:ph type="title"/>
          </p:nvPr>
        </p:nvSpPr>
        <p:spPr/>
        <p:txBody>
          <a:bodyPr/>
          <a:lstStyle/>
          <a:p>
            <a:pPr algn="ctr"/>
            <a:r>
              <a:rPr lang="en-US" b="1" dirty="0"/>
              <a:t>Applications: tracking the time course</a:t>
            </a:r>
            <a:endParaRPr lang="en-US" dirty="0"/>
          </a:p>
        </p:txBody>
      </p:sp>
      <p:pic>
        <p:nvPicPr>
          <p:cNvPr id="5" name="Content Placeholder 4">
            <a:extLst>
              <a:ext uri="{FF2B5EF4-FFF2-40B4-BE49-F238E27FC236}">
                <a16:creationId xmlns:a16="http://schemas.microsoft.com/office/drawing/2014/main" id="{96B325A6-197B-CF4E-A24E-9A80A957A41E}"/>
              </a:ext>
            </a:extLst>
          </p:cNvPr>
          <p:cNvPicPr>
            <a:picLocks noGrp="1" noChangeAspect="1"/>
          </p:cNvPicPr>
          <p:nvPr>
            <p:ph idx="1"/>
          </p:nvPr>
        </p:nvPicPr>
        <p:blipFill>
          <a:blip r:embed="rId2"/>
          <a:stretch>
            <a:fillRect/>
          </a:stretch>
        </p:blipFill>
        <p:spPr>
          <a:xfrm>
            <a:off x="5778159" y="1690688"/>
            <a:ext cx="4643098" cy="4643098"/>
          </a:xfrm>
        </p:spPr>
      </p:pic>
      <p:sp>
        <p:nvSpPr>
          <p:cNvPr id="6" name="Content Placeholder 2">
            <a:extLst>
              <a:ext uri="{FF2B5EF4-FFF2-40B4-BE49-F238E27FC236}">
                <a16:creationId xmlns:a16="http://schemas.microsoft.com/office/drawing/2014/main" id="{D05D01FA-6B8A-8440-A2AC-11B23971BB7D}"/>
              </a:ext>
            </a:extLst>
          </p:cNvPr>
          <p:cNvSpPr txBox="1">
            <a:spLocks/>
          </p:cNvSpPr>
          <p:nvPr/>
        </p:nvSpPr>
        <p:spPr>
          <a:xfrm>
            <a:off x="838199" y="1825625"/>
            <a:ext cx="438694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Transcriptomes</a:t>
            </a:r>
            <a:r>
              <a:rPr lang="zh-CN" altLang="en-US" dirty="0"/>
              <a:t> </a:t>
            </a:r>
            <a:r>
              <a:rPr lang="en-US" altLang="zh-CN" dirty="0"/>
              <a:t>profiled</a:t>
            </a:r>
            <a:r>
              <a:rPr lang="zh-CN" altLang="en-US" dirty="0"/>
              <a:t> </a:t>
            </a:r>
            <a:r>
              <a:rPr lang="en-US" altLang="zh-CN" dirty="0"/>
              <a:t>during</a:t>
            </a:r>
            <a:r>
              <a:rPr lang="zh-CN" altLang="en-US" dirty="0"/>
              <a:t> </a:t>
            </a:r>
            <a:r>
              <a:rPr lang="en-US" altLang="zh-CN" dirty="0"/>
              <a:t>the</a:t>
            </a:r>
            <a:r>
              <a:rPr lang="zh-CN" altLang="en-US"/>
              <a:t> </a:t>
            </a:r>
            <a:r>
              <a:rPr lang="en-US" altLang="zh-CN"/>
              <a:t>plant</a:t>
            </a:r>
            <a:r>
              <a:rPr lang="zh-CN" altLang="en-US" dirty="0"/>
              <a:t> </a:t>
            </a:r>
            <a:r>
              <a:rPr lang="en-US" altLang="zh-CN" dirty="0"/>
              <a:t>immune</a:t>
            </a:r>
            <a:r>
              <a:rPr lang="zh-CN" altLang="en-US" dirty="0"/>
              <a:t> </a:t>
            </a:r>
            <a:r>
              <a:rPr lang="en-US" altLang="zh-CN" dirty="0"/>
              <a:t>response</a:t>
            </a:r>
            <a:r>
              <a:rPr lang="zh-CN" altLang="en-US" dirty="0"/>
              <a:t> </a:t>
            </a:r>
            <a:r>
              <a:rPr lang="en-US" altLang="zh-CN" dirty="0"/>
              <a:t>at</a:t>
            </a:r>
            <a:r>
              <a:rPr lang="zh-CN" altLang="en-US" dirty="0"/>
              <a:t> </a:t>
            </a:r>
            <a:r>
              <a:rPr lang="en-US" altLang="zh-CN" dirty="0"/>
              <a:t>seven</a:t>
            </a:r>
            <a:r>
              <a:rPr lang="zh-CN" altLang="en-US" dirty="0"/>
              <a:t> </a:t>
            </a:r>
            <a:r>
              <a:rPr lang="en-US" altLang="zh-CN" dirty="0"/>
              <a:t>different</a:t>
            </a:r>
            <a:r>
              <a:rPr lang="zh-CN" altLang="en-US" dirty="0"/>
              <a:t> </a:t>
            </a:r>
            <a:r>
              <a:rPr lang="en-US" altLang="zh-CN" dirty="0"/>
              <a:t>time</a:t>
            </a:r>
            <a:r>
              <a:rPr lang="zh-CN" altLang="en-US" dirty="0"/>
              <a:t> </a:t>
            </a:r>
            <a:r>
              <a:rPr lang="en-US" altLang="zh-CN" dirty="0"/>
              <a:t>points</a:t>
            </a:r>
            <a:r>
              <a:rPr lang="zh-CN" altLang="en-US" dirty="0"/>
              <a:t> </a:t>
            </a:r>
            <a:r>
              <a:rPr lang="en-US" altLang="zh-CN" dirty="0"/>
              <a:t>post</a:t>
            </a:r>
            <a:r>
              <a:rPr lang="zh-CN" altLang="en-US" dirty="0"/>
              <a:t> </a:t>
            </a:r>
            <a:r>
              <a:rPr lang="en-US" altLang="zh-CN" dirty="0"/>
              <a:t>the</a:t>
            </a:r>
            <a:r>
              <a:rPr lang="zh-CN" altLang="en-US" dirty="0"/>
              <a:t> </a:t>
            </a:r>
            <a:r>
              <a:rPr lang="en-US" altLang="zh-CN" dirty="0"/>
              <a:t>stimulus</a:t>
            </a:r>
            <a:r>
              <a:rPr lang="zh-CN" altLang="en-US" dirty="0"/>
              <a:t> </a:t>
            </a:r>
            <a:r>
              <a:rPr lang="en-US" altLang="zh-CN" dirty="0"/>
              <a:t>infection</a:t>
            </a:r>
          </a:p>
          <a:p>
            <a:r>
              <a:rPr lang="en-US" dirty="0"/>
              <a:t>2066 genes</a:t>
            </a:r>
          </a:p>
          <a:p>
            <a:r>
              <a:rPr lang="en-US" dirty="0"/>
              <a:t>119 samples</a:t>
            </a:r>
          </a:p>
          <a:p>
            <a:pPr lvl="1"/>
            <a:r>
              <a:rPr lang="en-US" dirty="0"/>
              <a:t>3 replicates each</a:t>
            </a:r>
          </a:p>
          <a:p>
            <a:endParaRPr lang="en-US" dirty="0"/>
          </a:p>
          <a:p>
            <a:r>
              <a:rPr lang="en-US" altLang="zh-CN" dirty="0"/>
              <a:t>clear</a:t>
            </a:r>
            <a:r>
              <a:rPr lang="zh-CN" altLang="en-US" dirty="0"/>
              <a:t> </a:t>
            </a:r>
            <a:r>
              <a:rPr lang="en-US" altLang="zh-CN" dirty="0"/>
              <a:t>temporal</a:t>
            </a:r>
            <a:r>
              <a:rPr lang="zh-CN" altLang="en-US" dirty="0"/>
              <a:t> </a:t>
            </a:r>
            <a:r>
              <a:rPr lang="en-US" altLang="zh-CN" dirty="0"/>
              <a:t>trajectory</a:t>
            </a:r>
            <a:endParaRPr lang="en-US" dirty="0"/>
          </a:p>
          <a:p>
            <a:endParaRPr lang="en-US" dirty="0"/>
          </a:p>
          <a:p>
            <a:endParaRPr lang="en-US" dirty="0"/>
          </a:p>
        </p:txBody>
      </p:sp>
    </p:spTree>
    <p:extLst>
      <p:ext uri="{BB962C8B-B14F-4D97-AF65-F5344CB8AC3E}">
        <p14:creationId xmlns:p14="http://schemas.microsoft.com/office/powerpoint/2010/main" val="4040377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FDE3-07A3-5F4C-B12A-A4643DAE72E0}"/>
              </a:ext>
            </a:extLst>
          </p:cNvPr>
          <p:cNvSpPr>
            <a:spLocks noGrp="1"/>
          </p:cNvSpPr>
          <p:nvPr>
            <p:ph type="title"/>
          </p:nvPr>
        </p:nvSpPr>
        <p:spPr/>
        <p:txBody>
          <a:bodyPr/>
          <a:lstStyle/>
          <a:p>
            <a:pPr algn="ctr"/>
            <a:r>
              <a:rPr lang="en-US" altLang="zh-CN" b="1" dirty="0"/>
              <a:t>Dimensionality</a:t>
            </a:r>
            <a:r>
              <a:rPr lang="zh-CN" altLang="en-US" b="1" dirty="0"/>
              <a:t> </a:t>
            </a:r>
            <a:r>
              <a:rPr lang="en-US" altLang="zh-CN" b="1" dirty="0"/>
              <a:t>reduction</a:t>
            </a:r>
            <a:endParaRPr lang="en-US" b="1" dirty="0"/>
          </a:p>
        </p:txBody>
      </p:sp>
      <p:sp>
        <p:nvSpPr>
          <p:cNvPr id="3" name="Content Placeholder 2">
            <a:extLst>
              <a:ext uri="{FF2B5EF4-FFF2-40B4-BE49-F238E27FC236}">
                <a16:creationId xmlns:a16="http://schemas.microsoft.com/office/drawing/2014/main" id="{9C68EF84-C62F-574E-8481-66BFE3632C9B}"/>
              </a:ext>
            </a:extLst>
          </p:cNvPr>
          <p:cNvSpPr>
            <a:spLocks noGrp="1"/>
          </p:cNvSpPr>
          <p:nvPr>
            <p:ph idx="1"/>
          </p:nvPr>
        </p:nvSpPr>
        <p:spPr>
          <a:xfrm>
            <a:off x="838200" y="1825625"/>
            <a:ext cx="5257800" cy="4351338"/>
          </a:xfrm>
        </p:spPr>
        <p:txBody>
          <a:bodyPr>
            <a:normAutofit/>
          </a:bodyPr>
          <a:lstStyle/>
          <a:p>
            <a:r>
              <a:rPr lang="en-US" dirty="0"/>
              <a:t>Avoid curse of dimensionality.</a:t>
            </a:r>
          </a:p>
          <a:p>
            <a:r>
              <a:rPr lang="en-US" dirty="0"/>
              <a:t>Reduce </a:t>
            </a:r>
            <a:r>
              <a:rPr lang="en-US" altLang="zh-CN" dirty="0"/>
              <a:t>ti</a:t>
            </a:r>
            <a:r>
              <a:rPr lang="en-US" dirty="0"/>
              <a:t>me and memory required by data mining algorithms.</a:t>
            </a:r>
          </a:p>
          <a:p>
            <a:r>
              <a:rPr lang="en-US" dirty="0"/>
              <a:t>Visualization.</a:t>
            </a:r>
          </a:p>
          <a:p>
            <a:r>
              <a:rPr lang="en-US" dirty="0"/>
              <a:t>Hughes Phenomenon</a:t>
            </a:r>
          </a:p>
        </p:txBody>
      </p:sp>
      <p:grpSp>
        <p:nvGrpSpPr>
          <p:cNvPr id="9" name="Group 8">
            <a:extLst>
              <a:ext uri="{FF2B5EF4-FFF2-40B4-BE49-F238E27FC236}">
                <a16:creationId xmlns:a16="http://schemas.microsoft.com/office/drawing/2014/main" id="{6BF0030E-9B8A-1349-AC7C-0F84DF46DBD8}"/>
              </a:ext>
            </a:extLst>
          </p:cNvPr>
          <p:cNvGrpSpPr/>
          <p:nvPr/>
        </p:nvGrpSpPr>
        <p:grpSpPr>
          <a:xfrm>
            <a:off x="6096000" y="1690688"/>
            <a:ext cx="5852916" cy="2175669"/>
            <a:chOff x="6432270" y="1825625"/>
            <a:chExt cx="5852916" cy="2175669"/>
          </a:xfrm>
        </p:grpSpPr>
        <p:pic>
          <p:nvPicPr>
            <p:cNvPr id="4" name="Picture 3">
              <a:extLst>
                <a:ext uri="{FF2B5EF4-FFF2-40B4-BE49-F238E27FC236}">
                  <a16:creationId xmlns:a16="http://schemas.microsoft.com/office/drawing/2014/main" id="{AD6C7D31-6ADA-124D-9F62-03A4A8A033F5}"/>
                </a:ext>
              </a:extLst>
            </p:cNvPr>
            <p:cNvPicPr>
              <a:picLocks noChangeAspect="1"/>
            </p:cNvPicPr>
            <p:nvPr/>
          </p:nvPicPr>
          <p:blipFill>
            <a:blip r:embed="rId3"/>
            <a:stretch>
              <a:fillRect/>
            </a:stretch>
          </p:blipFill>
          <p:spPr>
            <a:xfrm>
              <a:off x="6432270" y="1825625"/>
              <a:ext cx="4921530" cy="1956107"/>
            </a:xfrm>
            <a:prstGeom prst="rect">
              <a:avLst/>
            </a:prstGeom>
          </p:spPr>
        </p:pic>
        <p:sp>
          <p:nvSpPr>
            <p:cNvPr id="5" name="TextBox 4">
              <a:extLst>
                <a:ext uri="{FF2B5EF4-FFF2-40B4-BE49-F238E27FC236}">
                  <a16:creationId xmlns:a16="http://schemas.microsoft.com/office/drawing/2014/main" id="{066CA097-56B8-914F-A28C-F6D1B4376274}"/>
                </a:ext>
              </a:extLst>
            </p:cNvPr>
            <p:cNvSpPr txBox="1"/>
            <p:nvPr/>
          </p:nvSpPr>
          <p:spPr>
            <a:xfrm>
              <a:off x="9060777" y="3662740"/>
              <a:ext cx="3224409" cy="338554"/>
            </a:xfrm>
            <a:prstGeom prst="rect">
              <a:avLst/>
            </a:prstGeom>
            <a:noFill/>
          </p:spPr>
          <p:txBody>
            <a:bodyPr wrap="none" rtlCol="0">
              <a:spAutoFit/>
            </a:bodyPr>
            <a:lstStyle/>
            <a:p>
              <a:r>
                <a:rPr lang="en-US" sz="1600" dirty="0">
                  <a:solidFill>
                    <a:schemeClr val="tx2"/>
                  </a:solidFill>
                </a:rPr>
                <a:t>(Prasad Pore, from </a:t>
              </a:r>
              <a:r>
                <a:rPr lang="en-US" sz="1600" dirty="0" err="1">
                  <a:solidFill>
                    <a:schemeClr val="tx2"/>
                  </a:solidFill>
                </a:rPr>
                <a:t>KDnuggests</a:t>
              </a:r>
              <a:r>
                <a:rPr lang="en-US" sz="1600" dirty="0">
                  <a:solidFill>
                    <a:schemeClr val="tx2"/>
                  </a:solidFill>
                </a:rPr>
                <a:t> post)</a:t>
              </a:r>
            </a:p>
          </p:txBody>
        </p:sp>
      </p:grpSp>
      <p:grpSp>
        <p:nvGrpSpPr>
          <p:cNvPr id="10" name="Group 9">
            <a:extLst>
              <a:ext uri="{FF2B5EF4-FFF2-40B4-BE49-F238E27FC236}">
                <a16:creationId xmlns:a16="http://schemas.microsoft.com/office/drawing/2014/main" id="{8426EAB4-857B-404A-BAE0-9FA09CD6C8CA}"/>
              </a:ext>
            </a:extLst>
          </p:cNvPr>
          <p:cNvGrpSpPr/>
          <p:nvPr/>
        </p:nvGrpSpPr>
        <p:grpSpPr>
          <a:xfrm>
            <a:off x="981891" y="4693797"/>
            <a:ext cx="5831684" cy="2133600"/>
            <a:chOff x="1183821" y="4724400"/>
            <a:chExt cx="5831684" cy="2133600"/>
          </a:xfrm>
        </p:grpSpPr>
        <p:pic>
          <p:nvPicPr>
            <p:cNvPr id="7" name="Picture 6">
              <a:extLst>
                <a:ext uri="{FF2B5EF4-FFF2-40B4-BE49-F238E27FC236}">
                  <a16:creationId xmlns:a16="http://schemas.microsoft.com/office/drawing/2014/main" id="{38B5FBF1-4A36-2545-94D0-FAB5F7975EBA}"/>
                </a:ext>
              </a:extLst>
            </p:cNvPr>
            <p:cNvPicPr>
              <a:picLocks noChangeAspect="1"/>
            </p:cNvPicPr>
            <p:nvPr/>
          </p:nvPicPr>
          <p:blipFill>
            <a:blip r:embed="rId4"/>
            <a:stretch>
              <a:fillRect/>
            </a:stretch>
          </p:blipFill>
          <p:spPr>
            <a:xfrm>
              <a:off x="1183821" y="4724400"/>
              <a:ext cx="3162300" cy="2133600"/>
            </a:xfrm>
            <a:prstGeom prst="rect">
              <a:avLst/>
            </a:prstGeom>
          </p:spPr>
        </p:pic>
        <p:sp>
          <p:nvSpPr>
            <p:cNvPr id="8" name="TextBox 7">
              <a:extLst>
                <a:ext uri="{FF2B5EF4-FFF2-40B4-BE49-F238E27FC236}">
                  <a16:creationId xmlns:a16="http://schemas.microsoft.com/office/drawing/2014/main" id="{C4BB71EE-596A-884C-877E-006C043A95E3}"/>
                </a:ext>
              </a:extLst>
            </p:cNvPr>
            <p:cNvSpPr txBox="1"/>
            <p:nvPr/>
          </p:nvSpPr>
          <p:spPr>
            <a:xfrm>
              <a:off x="2609555" y="6492875"/>
              <a:ext cx="4405950" cy="338554"/>
            </a:xfrm>
            <a:prstGeom prst="rect">
              <a:avLst/>
            </a:prstGeom>
            <a:noFill/>
          </p:spPr>
          <p:txBody>
            <a:bodyPr wrap="none" rtlCol="0">
              <a:spAutoFit/>
            </a:bodyPr>
            <a:lstStyle/>
            <a:p>
              <a:r>
                <a:rPr lang="en-US" sz="1600" dirty="0">
                  <a:solidFill>
                    <a:schemeClr val="tx2"/>
                  </a:solidFill>
                </a:rPr>
                <a:t>(</a:t>
              </a:r>
              <a:r>
                <a:rPr lang="en-US" sz="1600" dirty="0" err="1">
                  <a:solidFill>
                    <a:schemeClr val="tx2"/>
                  </a:solidFill>
                </a:rPr>
                <a:t>Badreesh</a:t>
              </a:r>
              <a:r>
                <a:rPr lang="en-US" sz="1600" dirty="0">
                  <a:solidFill>
                    <a:schemeClr val="tx2"/>
                  </a:solidFill>
                </a:rPr>
                <a:t> Shetty, from Towards Data Science post)</a:t>
              </a:r>
            </a:p>
          </p:txBody>
        </p:sp>
      </p:grpSp>
      <p:pic>
        <p:nvPicPr>
          <p:cNvPr id="12" name="Picture 11">
            <a:extLst>
              <a:ext uri="{FF2B5EF4-FFF2-40B4-BE49-F238E27FC236}">
                <a16:creationId xmlns:a16="http://schemas.microsoft.com/office/drawing/2014/main" id="{D873505D-288C-F94A-9F53-F751800B64C7}"/>
              </a:ext>
            </a:extLst>
          </p:cNvPr>
          <p:cNvPicPr>
            <a:picLocks noChangeAspect="1"/>
          </p:cNvPicPr>
          <p:nvPr/>
        </p:nvPicPr>
        <p:blipFill>
          <a:blip r:embed="rId5"/>
          <a:stretch>
            <a:fillRect/>
          </a:stretch>
        </p:blipFill>
        <p:spPr>
          <a:xfrm>
            <a:off x="6577791" y="3796573"/>
            <a:ext cx="4439739" cy="2741478"/>
          </a:xfrm>
          <a:prstGeom prst="rect">
            <a:avLst/>
          </a:prstGeom>
        </p:spPr>
      </p:pic>
    </p:spTree>
    <p:extLst>
      <p:ext uri="{BB962C8B-B14F-4D97-AF65-F5344CB8AC3E}">
        <p14:creationId xmlns:p14="http://schemas.microsoft.com/office/powerpoint/2010/main" val="410045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horizont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95CE-7D14-8F42-812E-FB4CC9E81D1F}"/>
              </a:ext>
            </a:extLst>
          </p:cNvPr>
          <p:cNvSpPr>
            <a:spLocks noGrp="1"/>
          </p:cNvSpPr>
          <p:nvPr>
            <p:ph type="title"/>
          </p:nvPr>
        </p:nvSpPr>
        <p:spPr/>
        <p:txBody>
          <a:bodyPr/>
          <a:lstStyle/>
          <a:p>
            <a:pPr algn="ctr"/>
            <a:r>
              <a:rPr lang="en-US" altLang="zh-CN" b="1" dirty="0"/>
              <a:t>Principle</a:t>
            </a:r>
            <a:r>
              <a:rPr lang="zh-CN" altLang="en-US" b="1" dirty="0"/>
              <a:t> </a:t>
            </a:r>
            <a:r>
              <a:rPr lang="en-US" altLang="zh-CN" b="1" dirty="0"/>
              <a:t>component</a:t>
            </a:r>
            <a:r>
              <a:rPr lang="zh-CN" altLang="en-US" b="1" dirty="0"/>
              <a:t> </a:t>
            </a:r>
            <a:r>
              <a:rPr lang="en-US" altLang="zh-CN" b="1" dirty="0"/>
              <a:t>analysis</a:t>
            </a:r>
            <a:endParaRPr lang="en-US" b="1" dirty="0"/>
          </a:p>
        </p:txBody>
      </p:sp>
      <p:sp>
        <p:nvSpPr>
          <p:cNvPr id="3" name="Content Placeholder 2">
            <a:extLst>
              <a:ext uri="{FF2B5EF4-FFF2-40B4-BE49-F238E27FC236}">
                <a16:creationId xmlns:a16="http://schemas.microsoft.com/office/drawing/2014/main" id="{AE96F8CC-12D6-9B49-BC54-9BCBF28B3C50}"/>
              </a:ext>
            </a:extLst>
          </p:cNvPr>
          <p:cNvSpPr>
            <a:spLocks noGrp="1"/>
          </p:cNvSpPr>
          <p:nvPr>
            <p:ph idx="1"/>
          </p:nvPr>
        </p:nvSpPr>
        <p:spPr/>
        <p:txBody>
          <a:bodyPr/>
          <a:lstStyle/>
          <a:p>
            <a:r>
              <a:rPr lang="en-US" altLang="zh-CN" dirty="0"/>
              <a:t>Project</a:t>
            </a:r>
            <a:r>
              <a:rPr lang="zh-CN" altLang="en-US" dirty="0"/>
              <a:t> </a:t>
            </a:r>
            <a:r>
              <a:rPr lang="en-US" altLang="zh-CN" dirty="0"/>
              <a:t>the</a:t>
            </a:r>
            <a:r>
              <a:rPr lang="zh-CN" altLang="en-US" dirty="0"/>
              <a:t> </a:t>
            </a:r>
            <a:r>
              <a:rPr lang="en-US" altLang="zh-CN" dirty="0"/>
              <a:t>data</a:t>
            </a:r>
            <a:r>
              <a:rPr lang="zh-CN" altLang="en-US" dirty="0"/>
              <a:t> </a:t>
            </a:r>
            <a:r>
              <a:rPr lang="en-US" altLang="zh-CN" dirty="0"/>
              <a:t>unto</a:t>
            </a:r>
            <a:r>
              <a:rPr lang="zh-CN" altLang="en-US" dirty="0"/>
              <a:t> </a:t>
            </a:r>
            <a:r>
              <a:rPr lang="en-US" altLang="zh-CN" dirty="0"/>
              <a:t>a</a:t>
            </a:r>
            <a:r>
              <a:rPr lang="zh-CN" altLang="en-US" dirty="0"/>
              <a:t> </a:t>
            </a:r>
            <a:r>
              <a:rPr lang="en-US" altLang="zh-CN" dirty="0"/>
              <a:t>subspace</a:t>
            </a:r>
            <a:r>
              <a:rPr lang="zh-CN" altLang="en-US" dirty="0"/>
              <a:t> </a:t>
            </a:r>
            <a:r>
              <a:rPr lang="en-US" altLang="zh-CN" dirty="0"/>
              <a:t>with</a:t>
            </a:r>
            <a:r>
              <a:rPr lang="zh-CN" altLang="en-US" dirty="0"/>
              <a:t> </a:t>
            </a:r>
            <a:r>
              <a:rPr lang="en-US" altLang="zh-CN" dirty="0"/>
              <a:t>fewer</a:t>
            </a:r>
            <a:r>
              <a:rPr lang="zh-CN" altLang="en-US" dirty="0"/>
              <a:t> </a:t>
            </a:r>
            <a:r>
              <a:rPr lang="en-US" altLang="zh-CN" dirty="0"/>
              <a:t>dimensions,</a:t>
            </a:r>
            <a:r>
              <a:rPr lang="zh-CN" altLang="en-US" dirty="0"/>
              <a:t> </a:t>
            </a:r>
            <a:r>
              <a:rPr lang="en-US" altLang="zh-CN" dirty="0"/>
              <a:t>where</a:t>
            </a:r>
            <a:r>
              <a:rPr lang="zh-CN" altLang="en-US" dirty="0"/>
              <a:t> </a:t>
            </a:r>
            <a:r>
              <a:rPr lang="en-US" altLang="zh-CN" dirty="0"/>
              <a:t>the</a:t>
            </a:r>
            <a:r>
              <a:rPr lang="zh-CN" altLang="en-US" dirty="0"/>
              <a:t> </a:t>
            </a:r>
            <a:r>
              <a:rPr lang="en-US" altLang="zh-CN" dirty="0"/>
              <a:t>majority</a:t>
            </a:r>
            <a:r>
              <a:rPr lang="zh-CN" altLang="en-US" dirty="0"/>
              <a:t> </a:t>
            </a:r>
            <a:r>
              <a:rPr lang="en-US" altLang="zh-CN" dirty="0"/>
              <a:t>of</a:t>
            </a:r>
            <a:r>
              <a:rPr lang="zh-CN" altLang="en-US" dirty="0"/>
              <a:t> </a:t>
            </a:r>
            <a:r>
              <a:rPr lang="en-US" altLang="zh-CN" dirty="0"/>
              <a:t>the</a:t>
            </a:r>
            <a:r>
              <a:rPr lang="zh-CN" altLang="en-US" dirty="0"/>
              <a:t> </a:t>
            </a:r>
            <a:r>
              <a:rPr lang="en-US" altLang="zh-CN" dirty="0"/>
              <a:t>variance</a:t>
            </a:r>
            <a:r>
              <a:rPr lang="zh-CN" altLang="en-US" dirty="0"/>
              <a:t> </a:t>
            </a:r>
            <a:r>
              <a:rPr lang="en-US" altLang="zh-CN" dirty="0"/>
              <a:t>can</a:t>
            </a:r>
            <a:r>
              <a:rPr lang="zh-CN" altLang="en-US" dirty="0"/>
              <a:t> </a:t>
            </a:r>
            <a:r>
              <a:rPr lang="en-US" altLang="zh-CN" dirty="0"/>
              <a:t>be</a:t>
            </a:r>
            <a:r>
              <a:rPr lang="zh-CN" altLang="en-US" dirty="0"/>
              <a:t> </a:t>
            </a:r>
            <a:r>
              <a:rPr lang="en-US" altLang="zh-CN" dirty="0"/>
              <a:t>captured.</a:t>
            </a:r>
          </a:p>
          <a:p>
            <a:endParaRPr lang="en-US" altLang="zh-CN" dirty="0"/>
          </a:p>
          <a:p>
            <a:endParaRPr lang="en-US" dirty="0"/>
          </a:p>
        </p:txBody>
      </p:sp>
      <p:grpSp>
        <p:nvGrpSpPr>
          <p:cNvPr id="28" name="Group 27">
            <a:extLst>
              <a:ext uri="{FF2B5EF4-FFF2-40B4-BE49-F238E27FC236}">
                <a16:creationId xmlns:a16="http://schemas.microsoft.com/office/drawing/2014/main" id="{D66A441D-84ED-3943-A84F-230C6EE67B86}"/>
              </a:ext>
            </a:extLst>
          </p:cNvPr>
          <p:cNvGrpSpPr/>
          <p:nvPr/>
        </p:nvGrpSpPr>
        <p:grpSpPr>
          <a:xfrm>
            <a:off x="3483429" y="2913847"/>
            <a:ext cx="4985158" cy="3242387"/>
            <a:chOff x="2853181" y="2854589"/>
            <a:chExt cx="4985158" cy="3242387"/>
          </a:xfrm>
        </p:grpSpPr>
        <p:cxnSp>
          <p:nvCxnSpPr>
            <p:cNvPr id="5" name="Straight Arrow Connector 4">
              <a:extLst>
                <a:ext uri="{FF2B5EF4-FFF2-40B4-BE49-F238E27FC236}">
                  <a16:creationId xmlns:a16="http://schemas.microsoft.com/office/drawing/2014/main" id="{A548FBED-BE05-CE44-A21B-ECDC62898BF4}"/>
                </a:ext>
              </a:extLst>
            </p:cNvPr>
            <p:cNvCxnSpPr>
              <a:cxnSpLocks/>
            </p:cNvCxnSpPr>
            <p:nvPr/>
          </p:nvCxnSpPr>
          <p:spPr>
            <a:xfrm flipV="1">
              <a:off x="5069840" y="3163956"/>
              <a:ext cx="0" cy="29330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172B0E-AEF6-474B-B155-4FC2D9209CF7}"/>
                </a:ext>
              </a:extLst>
            </p:cNvPr>
            <p:cNvCxnSpPr>
              <a:cxnSpLocks/>
            </p:cNvCxnSpPr>
            <p:nvPr/>
          </p:nvCxnSpPr>
          <p:spPr>
            <a:xfrm>
              <a:off x="2853181" y="4596223"/>
              <a:ext cx="4601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C66C2D6-9725-494A-8667-E20CE7BD62F1}"/>
                </a:ext>
              </a:extLst>
            </p:cNvPr>
            <p:cNvSpPr/>
            <p:nvPr/>
          </p:nvSpPr>
          <p:spPr>
            <a:xfrm>
              <a:off x="5400040" y="414537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080AC8-A73C-DB4E-ACC6-E1FFCC5D5829}"/>
                </a:ext>
              </a:extLst>
            </p:cNvPr>
            <p:cNvSpPr/>
            <p:nvPr/>
          </p:nvSpPr>
          <p:spPr>
            <a:xfrm>
              <a:off x="4515031" y="523811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0537CD-69A8-DE46-81AF-914197DEB33D}"/>
                </a:ext>
              </a:extLst>
            </p:cNvPr>
            <p:cNvSpPr/>
            <p:nvPr/>
          </p:nvSpPr>
          <p:spPr>
            <a:xfrm>
              <a:off x="5338352" y="440928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2C679D8-3A20-754F-A462-47776600EBA0}"/>
                </a:ext>
              </a:extLst>
            </p:cNvPr>
            <p:cNvSpPr/>
            <p:nvPr/>
          </p:nvSpPr>
          <p:spPr>
            <a:xfrm>
              <a:off x="5633359" y="424947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62CED3C-DD2C-6544-9CA3-308A6DF7127A}"/>
                </a:ext>
              </a:extLst>
            </p:cNvPr>
            <p:cNvSpPr/>
            <p:nvPr/>
          </p:nvSpPr>
          <p:spPr>
            <a:xfrm>
              <a:off x="4295141" y="519239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6EECD9E-9B2E-0341-A67E-CC5A5A77056C}"/>
                </a:ext>
              </a:extLst>
            </p:cNvPr>
            <p:cNvSpPr/>
            <p:nvPr/>
          </p:nvSpPr>
          <p:spPr>
            <a:xfrm>
              <a:off x="4488460" y="487574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E287D6E-20C0-7F4A-8071-4D0B5D08D029}"/>
                </a:ext>
              </a:extLst>
            </p:cNvPr>
            <p:cNvSpPr/>
            <p:nvPr/>
          </p:nvSpPr>
          <p:spPr>
            <a:xfrm>
              <a:off x="5589090" y="389577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2ADB5A-9A39-1A42-B393-412D2CE994AE}"/>
                </a:ext>
              </a:extLst>
            </p:cNvPr>
            <p:cNvSpPr/>
            <p:nvPr/>
          </p:nvSpPr>
          <p:spPr>
            <a:xfrm>
              <a:off x="4135121" y="554028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2EB0AA1-FEFA-0246-A12D-C73BE15F3C69}"/>
                </a:ext>
              </a:extLst>
            </p:cNvPr>
            <p:cNvSpPr/>
            <p:nvPr/>
          </p:nvSpPr>
          <p:spPr>
            <a:xfrm>
              <a:off x="5913120" y="338328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A10385E-C63B-5648-9CF8-570B7D0F798C}"/>
                </a:ext>
              </a:extLst>
            </p:cNvPr>
            <p:cNvSpPr txBox="1"/>
            <p:nvPr/>
          </p:nvSpPr>
          <p:spPr>
            <a:xfrm>
              <a:off x="4750080" y="4596429"/>
              <a:ext cx="340158" cy="461665"/>
            </a:xfrm>
            <a:prstGeom prst="rect">
              <a:avLst/>
            </a:prstGeom>
            <a:noFill/>
          </p:spPr>
          <p:txBody>
            <a:bodyPr wrap="none" rtlCol="0">
              <a:spAutoFit/>
            </a:bodyPr>
            <a:lstStyle/>
            <a:p>
              <a:r>
                <a:rPr lang="en-US" altLang="zh-CN" sz="2400" dirty="0"/>
                <a:t>0</a:t>
              </a:r>
              <a:endParaRPr lang="en-US" sz="2400" dirty="0"/>
            </a:p>
          </p:txBody>
        </p:sp>
        <p:sp>
          <p:nvSpPr>
            <p:cNvPr id="23" name="Oval 22">
              <a:extLst>
                <a:ext uri="{FF2B5EF4-FFF2-40B4-BE49-F238E27FC236}">
                  <a16:creationId xmlns:a16="http://schemas.microsoft.com/office/drawing/2014/main" id="{7132C4CB-431E-324C-8699-FB98106F83FD}"/>
                </a:ext>
              </a:extLst>
            </p:cNvPr>
            <p:cNvSpPr/>
            <p:nvPr/>
          </p:nvSpPr>
          <p:spPr>
            <a:xfrm>
              <a:off x="5651221" y="346887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6011E1C-7EC5-F146-9267-2869792DF6EA}"/>
                </a:ext>
              </a:extLst>
            </p:cNvPr>
            <p:cNvSpPr/>
            <p:nvPr/>
          </p:nvSpPr>
          <p:spPr>
            <a:xfrm>
              <a:off x="5354320" y="391389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D281AD5-8CCF-3240-97E5-3ED7BDDD536E}"/>
                </a:ext>
              </a:extLst>
            </p:cNvPr>
            <p:cNvSpPr/>
            <p:nvPr/>
          </p:nvSpPr>
          <p:spPr>
            <a:xfrm>
              <a:off x="4739557" y="501237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E3032B-24EB-5A4B-9B6D-06F32F6471A1}"/>
                </a:ext>
              </a:extLst>
            </p:cNvPr>
            <p:cNvSpPr txBox="1"/>
            <p:nvPr/>
          </p:nvSpPr>
          <p:spPr>
            <a:xfrm>
              <a:off x="7520623" y="4596223"/>
              <a:ext cx="317716" cy="461665"/>
            </a:xfrm>
            <a:prstGeom prst="rect">
              <a:avLst/>
            </a:prstGeom>
            <a:noFill/>
          </p:spPr>
          <p:txBody>
            <a:bodyPr wrap="none" rtlCol="0">
              <a:spAutoFit/>
            </a:bodyPr>
            <a:lstStyle/>
            <a:p>
              <a:r>
                <a:rPr lang="en-US" altLang="zh-CN" sz="2400" dirty="0"/>
                <a:t>x</a:t>
              </a:r>
              <a:endParaRPr lang="en-US" sz="2400" dirty="0"/>
            </a:p>
          </p:txBody>
        </p:sp>
        <p:sp>
          <p:nvSpPr>
            <p:cNvPr id="27" name="TextBox 26">
              <a:extLst>
                <a:ext uri="{FF2B5EF4-FFF2-40B4-BE49-F238E27FC236}">
                  <a16:creationId xmlns:a16="http://schemas.microsoft.com/office/drawing/2014/main" id="{168395D1-DB7E-574E-BDD3-7ADA0301CC97}"/>
                </a:ext>
              </a:extLst>
            </p:cNvPr>
            <p:cNvSpPr txBox="1"/>
            <p:nvPr/>
          </p:nvSpPr>
          <p:spPr>
            <a:xfrm>
              <a:off x="4679298" y="2854589"/>
              <a:ext cx="324128" cy="461665"/>
            </a:xfrm>
            <a:prstGeom prst="rect">
              <a:avLst/>
            </a:prstGeom>
            <a:noFill/>
          </p:spPr>
          <p:txBody>
            <a:bodyPr wrap="none" rtlCol="0">
              <a:spAutoFit/>
            </a:bodyPr>
            <a:lstStyle/>
            <a:p>
              <a:r>
                <a:rPr lang="en-US" altLang="zh-CN" sz="2400" dirty="0"/>
                <a:t>y</a:t>
              </a:r>
              <a:endParaRPr lang="en-US" sz="2400" dirty="0"/>
            </a:p>
          </p:txBody>
        </p:sp>
      </p:grpSp>
      <p:grpSp>
        <p:nvGrpSpPr>
          <p:cNvPr id="34" name="Group 33">
            <a:extLst>
              <a:ext uri="{FF2B5EF4-FFF2-40B4-BE49-F238E27FC236}">
                <a16:creationId xmlns:a16="http://schemas.microsoft.com/office/drawing/2014/main" id="{BA2A47FF-37FE-7A40-B6A0-5CF6DC0F8C16}"/>
              </a:ext>
            </a:extLst>
          </p:cNvPr>
          <p:cNvGrpSpPr/>
          <p:nvPr/>
        </p:nvGrpSpPr>
        <p:grpSpPr>
          <a:xfrm>
            <a:off x="4295878" y="3047008"/>
            <a:ext cx="3121923" cy="3195620"/>
            <a:chOff x="4368800" y="2712671"/>
            <a:chExt cx="3121923" cy="3195620"/>
          </a:xfrm>
        </p:grpSpPr>
        <p:cxnSp>
          <p:nvCxnSpPr>
            <p:cNvPr id="32" name="Straight Arrow Connector 31">
              <a:extLst>
                <a:ext uri="{FF2B5EF4-FFF2-40B4-BE49-F238E27FC236}">
                  <a16:creationId xmlns:a16="http://schemas.microsoft.com/office/drawing/2014/main" id="{28CFAAD5-94D0-FE4A-B9B6-7FC0A74E4DBD}"/>
                </a:ext>
              </a:extLst>
            </p:cNvPr>
            <p:cNvCxnSpPr/>
            <p:nvPr/>
          </p:nvCxnSpPr>
          <p:spPr>
            <a:xfrm flipV="1">
              <a:off x="4368800" y="2815771"/>
              <a:ext cx="2670629" cy="3092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B70872C-4CCD-274F-93E1-D3E3146D1266}"/>
                </a:ext>
              </a:extLst>
            </p:cNvPr>
            <p:cNvSpPr txBox="1"/>
            <p:nvPr/>
          </p:nvSpPr>
          <p:spPr>
            <a:xfrm rot="18590972">
              <a:off x="7058714" y="2683015"/>
              <a:ext cx="402354" cy="461665"/>
            </a:xfrm>
            <a:prstGeom prst="rect">
              <a:avLst/>
            </a:prstGeom>
            <a:noFill/>
          </p:spPr>
          <p:txBody>
            <a:bodyPr wrap="none" rtlCol="0">
              <a:spAutoFit/>
            </a:bodyPr>
            <a:lstStyle/>
            <a:p>
              <a:r>
                <a:rPr lang="en-US" altLang="zh-CN" sz="2400" dirty="0">
                  <a:solidFill>
                    <a:srgbClr val="FF0000"/>
                  </a:solidFill>
                </a:rPr>
                <a:t>x’</a:t>
              </a:r>
              <a:endParaRPr lang="en-US" sz="2400" dirty="0">
                <a:solidFill>
                  <a:srgbClr val="FF0000"/>
                </a:solidFill>
              </a:endParaRPr>
            </a:p>
          </p:txBody>
        </p:sp>
      </p:grpSp>
      <p:grpSp>
        <p:nvGrpSpPr>
          <p:cNvPr id="39" name="Group 38">
            <a:extLst>
              <a:ext uri="{FF2B5EF4-FFF2-40B4-BE49-F238E27FC236}">
                <a16:creationId xmlns:a16="http://schemas.microsoft.com/office/drawing/2014/main" id="{72D0A211-9C8C-724D-A5A3-98ECD198E215}"/>
              </a:ext>
            </a:extLst>
          </p:cNvPr>
          <p:cNvGrpSpPr/>
          <p:nvPr/>
        </p:nvGrpSpPr>
        <p:grpSpPr>
          <a:xfrm>
            <a:off x="5008950" y="3814614"/>
            <a:ext cx="1067058" cy="1196953"/>
            <a:chOff x="5054670" y="3609846"/>
            <a:chExt cx="1067058" cy="1196953"/>
          </a:xfrm>
        </p:grpSpPr>
        <p:cxnSp>
          <p:nvCxnSpPr>
            <p:cNvPr id="36" name="Straight Arrow Connector 35">
              <a:extLst>
                <a:ext uri="{FF2B5EF4-FFF2-40B4-BE49-F238E27FC236}">
                  <a16:creationId xmlns:a16="http://schemas.microsoft.com/office/drawing/2014/main" id="{66693B3E-97EF-5C4F-9EB6-0D86C477C107}"/>
                </a:ext>
              </a:extLst>
            </p:cNvPr>
            <p:cNvCxnSpPr>
              <a:cxnSpLocks/>
            </p:cNvCxnSpPr>
            <p:nvPr/>
          </p:nvCxnSpPr>
          <p:spPr>
            <a:xfrm flipH="1" flipV="1">
              <a:off x="5236720" y="4002410"/>
              <a:ext cx="885008" cy="8043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5A3B36-59C6-D946-82B2-18EB4C99CD63}"/>
                </a:ext>
              </a:extLst>
            </p:cNvPr>
            <p:cNvSpPr txBox="1"/>
            <p:nvPr/>
          </p:nvSpPr>
          <p:spPr>
            <a:xfrm rot="18878100">
              <a:off x="5080318" y="3584198"/>
              <a:ext cx="410369" cy="461665"/>
            </a:xfrm>
            <a:prstGeom prst="rect">
              <a:avLst/>
            </a:prstGeom>
            <a:noFill/>
          </p:spPr>
          <p:txBody>
            <a:bodyPr wrap="none" rtlCol="0">
              <a:spAutoFit/>
            </a:bodyPr>
            <a:lstStyle/>
            <a:p>
              <a:r>
                <a:rPr lang="en-US" altLang="zh-CN" sz="2400" dirty="0">
                  <a:solidFill>
                    <a:srgbClr val="FF0000"/>
                  </a:solidFill>
                </a:rPr>
                <a:t>y’</a:t>
              </a:r>
              <a:endParaRPr lang="en-US" sz="2400" dirty="0">
                <a:solidFill>
                  <a:srgbClr val="FF0000"/>
                </a:solidFill>
              </a:endParaRPr>
            </a:p>
          </p:txBody>
        </p:sp>
      </p:grpSp>
    </p:spTree>
    <p:extLst>
      <p:ext uri="{BB962C8B-B14F-4D97-AF65-F5344CB8AC3E}">
        <p14:creationId xmlns:p14="http://schemas.microsoft.com/office/powerpoint/2010/main" val="407064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D4F9-91CE-E140-B217-91EF517335DD}"/>
              </a:ext>
            </a:extLst>
          </p:cNvPr>
          <p:cNvSpPr>
            <a:spLocks noGrp="1"/>
          </p:cNvSpPr>
          <p:nvPr>
            <p:ph type="title"/>
          </p:nvPr>
        </p:nvSpPr>
        <p:spPr/>
        <p:txBody>
          <a:bodyPr/>
          <a:lstStyle/>
          <a:p>
            <a:pPr algn="ctr"/>
            <a:r>
              <a:rPr lang="en-US" altLang="zh-CN" b="1" dirty="0"/>
              <a:t>Steps to perform PCA</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7C423E-D911-DF47-BCFA-3D7F2BD06A03}"/>
                  </a:ext>
                </a:extLst>
              </p:cNvPr>
              <p:cNvSpPr>
                <a:spLocks noGrp="1"/>
              </p:cNvSpPr>
              <p:nvPr>
                <p:ph idx="1"/>
              </p:nvPr>
            </p:nvSpPr>
            <p:spPr/>
            <p:txBody>
              <a:bodyPr/>
              <a:lstStyle/>
              <a:p>
                <a:r>
                  <a:rPr lang="en-US" altLang="zh-CN" b="0" dirty="0"/>
                  <a:t>A</a:t>
                </a:r>
                <a:r>
                  <a:rPr lang="zh-CN" altLang="en-US" b="0" dirty="0"/>
                  <a:t> </a:t>
                </a:r>
                <a:r>
                  <a:rPr lang="en-US" altLang="zh-CN" b="0" dirty="0"/>
                  <a:t>dataset</a:t>
                </a:r>
                <a:r>
                  <a:rPr lang="zh-CN" altLang="en-US" b="0" dirty="0"/>
                  <a:t> </a:t>
                </a:r>
                <a:r>
                  <a:rPr lang="en-US" altLang="zh-CN" b="0" dirty="0"/>
                  <a:t>wit</a:t>
                </a:r>
                <a:r>
                  <a:rPr lang="en-US" altLang="zh-CN" dirty="0"/>
                  <a:t>h</a:t>
                </a:r>
                <a:r>
                  <a:rPr lang="zh-CN" altLang="en-US" dirty="0"/>
                  <a:t> </a:t>
                </a:r>
                <a14:m>
                  <m:oMath xmlns:m="http://schemas.openxmlformats.org/officeDocument/2006/math">
                    <m:r>
                      <a:rPr lang="en-US" altLang="zh-CN" b="0" i="1" smtClean="0">
                        <a:latin typeface="Cambria Math" panose="02040503050406030204" pitchFamily="18" charset="0"/>
                      </a:rPr>
                      <m:t>𝑁</m:t>
                    </m:r>
                  </m:oMath>
                </a14:m>
                <a:r>
                  <a:rPr lang="zh-CN" altLang="en-US" dirty="0"/>
                  <a:t> </a:t>
                </a:r>
                <a:r>
                  <a:rPr lang="en-US" altLang="zh-CN" dirty="0"/>
                  <a:t>observations,</a:t>
                </a:r>
                <a:r>
                  <a:rPr lang="zh-CN" altLang="en-US" dirty="0"/>
                  <a:t> </a:t>
                </a:r>
                <a14:m>
                  <m:oMath xmlns:m="http://schemas.openxmlformats.org/officeDocument/2006/math">
                    <m:r>
                      <a:rPr lang="en-US" altLang="zh-CN" b="0" i="1" smtClean="0">
                        <a:latin typeface="Cambria Math" panose="02040503050406030204" pitchFamily="18" charset="0"/>
                      </a:rPr>
                      <m:t>𝐷</m:t>
                    </m:r>
                  </m:oMath>
                </a14:m>
                <a:r>
                  <a:rPr lang="zh-CN" altLang="en-US" dirty="0"/>
                  <a:t> </a:t>
                </a:r>
                <a:r>
                  <a:rPr lang="en-US" altLang="zh-CN" dirty="0"/>
                  <a:t>features</a:t>
                </a:r>
              </a:p>
              <a:p>
                <a:r>
                  <a:rPr lang="en-US" altLang="zh-CN" b="0" dirty="0"/>
                  <a:t>D×N</a:t>
                </a:r>
                <a:r>
                  <a:rPr lang="zh-CN" altLang="en-US" b="0" dirty="0"/>
                  <a:t> </a:t>
                </a:r>
                <a:r>
                  <a:rPr lang="en-US" altLang="zh-CN" b="0" dirty="0"/>
                  <a:t>matrix:</a:t>
                </a:r>
                <a:r>
                  <a:rPr lang="en-US" altLang="zh-CN" dirty="0"/>
                  <a:t>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𝑁</m:t>
                            </m:r>
                          </m:sub>
                        </m:sSub>
                      </m:e>
                    </m:d>
                  </m:oMath>
                </a14:m>
                <a:endParaRPr lang="en-US" altLang="zh-CN" dirty="0"/>
              </a:p>
              <a:p>
                <a:r>
                  <a:rPr lang="en-US" altLang="zh-CN" dirty="0"/>
                  <a:t>mean normalization: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r>
                          <a:rPr lang="en-US" altLang="zh-CN" i="1">
                            <a:latin typeface="Cambria Math" panose="02040503050406030204" pitchFamily="18" charset="0"/>
                          </a:rPr>
                          <m:t>−</m:t>
                        </m:r>
                        <m:acc>
                          <m:accPr>
                            <m:chr m:val="̅"/>
                            <m:ctrlPr>
                              <a:rPr lang="en-US" altLang="zh-CN" b="1" i="1">
                                <a:latin typeface="Cambria Math" panose="02040503050406030204" pitchFamily="18" charset="0"/>
                              </a:rPr>
                            </m:ctrlPr>
                          </m:accPr>
                          <m:e>
                            <m:r>
                              <a:rPr lang="en-US" altLang="zh-CN" b="1" i="1">
                                <a:latin typeface="Cambria Math" panose="02040503050406030204" pitchFamily="18" charset="0"/>
                              </a:rPr>
                              <m:t>𝒙</m:t>
                            </m:r>
                          </m:e>
                        </m:acc>
                      </m:e>
                    </m:d>
                  </m:oMath>
                </a14:m>
                <a:endParaRPr lang="en-US" altLang="zh-CN" dirty="0"/>
              </a:p>
              <a:p>
                <a:r>
                  <a:rPr lang="en-US" altLang="zh-CN" dirty="0"/>
                  <a:t>Variance-covariance</a:t>
                </a:r>
                <a:r>
                  <a:rPr lang="zh-CN" altLang="en-US" dirty="0"/>
                  <a:t> </a:t>
                </a:r>
                <a:r>
                  <a:rPr lang="en-US" altLang="zh-CN" dirty="0"/>
                  <a:t>matrix</a:t>
                </a:r>
                <a:r>
                  <a:rPr lang="zh-CN" altLang="en-US" dirty="0"/>
                  <a:t>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𝑋</m:t>
                        </m:r>
                      </m:e>
                      <m:sup>
                        <m:r>
                          <a:rPr lang="en-US" altLang="zh-CN" b="0" i="1" smtClean="0">
                            <a:latin typeface="Cambria Math" panose="02040503050406030204" pitchFamily="18" charset="0"/>
                            <a:ea typeface="Cambria Math" panose="02040503050406030204" pitchFamily="18" charset="0"/>
                          </a:rPr>
                          <m:t>𝑇</m:t>
                        </m:r>
                      </m:sup>
                    </m:sSup>
                  </m:oMath>
                </a14:m>
                <a:endParaRPr lang="en-US" dirty="0"/>
              </a:p>
              <a:p>
                <a:pPr lvl="1"/>
                <a:r>
                  <a:rPr lang="en-US" dirty="0"/>
                  <a:t>Elements in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are dot products of pairs of feature vectors</a:t>
                </a:r>
              </a:p>
              <a:p>
                <a:r>
                  <a:rPr lang="en-US" dirty="0"/>
                  <a:t>Compute eigenvectors of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endParaRPr lang="en-US" dirty="0"/>
              </a:p>
              <a:p>
                <a:r>
                  <a:rPr lang="en-US" dirty="0"/>
                  <a:t>Sort the eigenvectors according to their eigenvalues</a:t>
                </a:r>
              </a:p>
              <a:p>
                <a:r>
                  <a:rPr lang="en-US" altLang="zh-CN" dirty="0"/>
                  <a:t>Project</a:t>
                </a:r>
                <a:r>
                  <a:rPr lang="zh-CN" altLang="en-US" dirty="0"/>
                  <a:t> </a:t>
                </a:r>
                <a:r>
                  <a:rPr lang="en-US" altLang="zh-CN" dirty="0"/>
                  <a:t>the</a:t>
                </a:r>
                <a:r>
                  <a:rPr lang="zh-CN" altLang="en-US" dirty="0"/>
                  <a:t> </a:t>
                </a:r>
                <a:r>
                  <a:rPr lang="en-US" altLang="zh-CN" dirty="0"/>
                  <a:t>data</a:t>
                </a:r>
                <a:r>
                  <a:rPr lang="zh-CN" altLang="en-US" dirty="0"/>
                  <a:t> </a:t>
                </a:r>
                <a:r>
                  <a:rPr lang="en-US" altLang="zh-CN" dirty="0"/>
                  <a:t>to</a:t>
                </a:r>
                <a:r>
                  <a:rPr lang="zh-CN" altLang="en-US" dirty="0"/>
                  <a:t> </a:t>
                </a:r>
                <a:r>
                  <a:rPr lang="en-US" altLang="zh-CN" dirty="0"/>
                  <a:t>the</a:t>
                </a:r>
                <a:r>
                  <a:rPr lang="zh-CN" altLang="en-US" dirty="0"/>
                  <a:t> </a:t>
                </a:r>
                <a:r>
                  <a:rPr lang="en-US" altLang="zh-CN" dirty="0"/>
                  <a:t>new</a:t>
                </a:r>
                <a:r>
                  <a:rPr lang="zh-CN" altLang="en-US" dirty="0"/>
                  <a:t> </a:t>
                </a:r>
                <a:r>
                  <a:rPr lang="en-US" altLang="zh-CN" dirty="0"/>
                  <a:t>dimensions</a:t>
                </a:r>
                <a:endParaRPr lang="en-US" dirty="0"/>
              </a:p>
            </p:txBody>
          </p:sp>
        </mc:Choice>
        <mc:Fallback xmlns="">
          <p:sp>
            <p:nvSpPr>
              <p:cNvPr id="3" name="Content Placeholder 2">
                <a:extLst>
                  <a:ext uri="{FF2B5EF4-FFF2-40B4-BE49-F238E27FC236}">
                    <a16:creationId xmlns:a16="http://schemas.microsoft.com/office/drawing/2014/main" id="{3A7C423E-D911-DF47-BCFA-3D7F2BD06A03}"/>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146289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FEA3-8110-C845-98EF-105181572E67}"/>
              </a:ext>
            </a:extLst>
          </p:cNvPr>
          <p:cNvSpPr>
            <a:spLocks noGrp="1"/>
          </p:cNvSpPr>
          <p:nvPr>
            <p:ph type="title"/>
          </p:nvPr>
        </p:nvSpPr>
        <p:spPr/>
        <p:txBody>
          <a:bodyPr/>
          <a:lstStyle/>
          <a:p>
            <a:pPr algn="ctr"/>
            <a:r>
              <a:rPr lang="en-US" b="1" dirty="0"/>
              <a:t>Linear or nonlinear projection?</a:t>
            </a:r>
          </a:p>
        </p:txBody>
      </p:sp>
      <p:pic>
        <p:nvPicPr>
          <p:cNvPr id="5" name="Content Placeholder 4">
            <a:extLst>
              <a:ext uri="{FF2B5EF4-FFF2-40B4-BE49-F238E27FC236}">
                <a16:creationId xmlns:a16="http://schemas.microsoft.com/office/drawing/2014/main" id="{34F96C07-59F1-1E41-A21D-EA92C6DC4050}"/>
              </a:ext>
            </a:extLst>
          </p:cNvPr>
          <p:cNvPicPr>
            <a:picLocks noGrp="1" noChangeAspect="1"/>
          </p:cNvPicPr>
          <p:nvPr>
            <p:ph idx="1"/>
          </p:nvPr>
        </p:nvPicPr>
        <p:blipFill>
          <a:blip r:embed="rId2"/>
          <a:stretch>
            <a:fillRect/>
          </a:stretch>
        </p:blipFill>
        <p:spPr>
          <a:xfrm>
            <a:off x="2934721" y="1290487"/>
            <a:ext cx="6322558" cy="4956327"/>
          </a:xfrm>
        </p:spPr>
      </p:pic>
      <p:sp>
        <p:nvSpPr>
          <p:cNvPr id="6" name="TextBox 5">
            <a:extLst>
              <a:ext uri="{FF2B5EF4-FFF2-40B4-BE49-F238E27FC236}">
                <a16:creationId xmlns:a16="http://schemas.microsoft.com/office/drawing/2014/main" id="{AAA658D6-C722-3F4B-A7C2-D521E7C8DFE7}"/>
              </a:ext>
            </a:extLst>
          </p:cNvPr>
          <p:cNvSpPr txBox="1"/>
          <p:nvPr/>
        </p:nvSpPr>
        <p:spPr>
          <a:xfrm>
            <a:off x="6850743" y="6368599"/>
            <a:ext cx="5237781" cy="338554"/>
          </a:xfrm>
          <a:prstGeom prst="rect">
            <a:avLst/>
          </a:prstGeom>
          <a:noFill/>
        </p:spPr>
        <p:txBody>
          <a:bodyPr wrap="none" rtlCol="0">
            <a:spAutoFit/>
          </a:bodyPr>
          <a:lstStyle/>
          <a:p>
            <a:r>
              <a:rPr lang="en-US" sz="1600" dirty="0">
                <a:solidFill>
                  <a:schemeClr val="tx2"/>
                </a:solidFill>
              </a:rPr>
              <a:t>astrophysics, </a:t>
            </a:r>
            <a:r>
              <a:rPr lang="en-US" sz="1600" dirty="0" err="1">
                <a:solidFill>
                  <a:schemeClr val="tx2"/>
                </a:solidFill>
              </a:rPr>
              <a:t>Vanderplas</a:t>
            </a:r>
            <a:r>
              <a:rPr lang="en-US" sz="1600" dirty="0">
                <a:solidFill>
                  <a:schemeClr val="tx2"/>
                </a:solidFill>
              </a:rPr>
              <a:t> et al, proc. of CIDU, pp. 47-54, 2012</a:t>
            </a:r>
          </a:p>
        </p:txBody>
      </p:sp>
      <p:sp>
        <p:nvSpPr>
          <p:cNvPr id="7" name="Rectangle 6">
            <a:extLst>
              <a:ext uri="{FF2B5EF4-FFF2-40B4-BE49-F238E27FC236}">
                <a16:creationId xmlns:a16="http://schemas.microsoft.com/office/drawing/2014/main" id="{1F45DE30-2113-BF4F-89D4-FBD38B15CC52}"/>
              </a:ext>
            </a:extLst>
          </p:cNvPr>
          <p:cNvSpPr/>
          <p:nvPr/>
        </p:nvSpPr>
        <p:spPr>
          <a:xfrm>
            <a:off x="2148114" y="3788229"/>
            <a:ext cx="7779657" cy="2580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7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A6B7-6432-D24B-9180-7C37EA0B8A42}"/>
              </a:ext>
            </a:extLst>
          </p:cNvPr>
          <p:cNvSpPr>
            <a:spLocks noGrp="1"/>
          </p:cNvSpPr>
          <p:nvPr>
            <p:ph type="title"/>
          </p:nvPr>
        </p:nvSpPr>
        <p:spPr/>
        <p:txBody>
          <a:bodyPr/>
          <a:lstStyle/>
          <a:p>
            <a:pPr algn="ctr"/>
            <a:r>
              <a:rPr lang="en-US" b="1" dirty="0"/>
              <a:t>Kernel PCA</a:t>
            </a:r>
          </a:p>
        </p:txBody>
      </p:sp>
      <p:sp>
        <p:nvSpPr>
          <p:cNvPr id="3" name="Content Placeholder 2">
            <a:extLst>
              <a:ext uri="{FF2B5EF4-FFF2-40B4-BE49-F238E27FC236}">
                <a16:creationId xmlns:a16="http://schemas.microsoft.com/office/drawing/2014/main" id="{94F55973-3662-9F4C-90AF-54897538DBF4}"/>
              </a:ext>
            </a:extLst>
          </p:cNvPr>
          <p:cNvSpPr>
            <a:spLocks noGrp="1"/>
          </p:cNvSpPr>
          <p:nvPr>
            <p:ph idx="1"/>
          </p:nvPr>
        </p:nvSpPr>
        <p:spPr>
          <a:xfrm>
            <a:off x="838200" y="1825625"/>
            <a:ext cx="10515600" cy="1542227"/>
          </a:xfrm>
        </p:spPr>
        <p:txBody>
          <a:bodyPr>
            <a:normAutofit/>
          </a:bodyPr>
          <a:lstStyle/>
          <a:p>
            <a:r>
              <a:rPr lang="en-US" dirty="0"/>
              <a:t>Conventional PCA projects the data to linear subspace.</a:t>
            </a:r>
          </a:p>
          <a:p>
            <a:r>
              <a:rPr lang="en-US" dirty="0"/>
              <a:t>But linear subspace may not efficiently capture the variance in the data.</a:t>
            </a:r>
          </a:p>
        </p:txBody>
      </p:sp>
      <p:grpSp>
        <p:nvGrpSpPr>
          <p:cNvPr id="38" name="Group 37">
            <a:extLst>
              <a:ext uri="{FF2B5EF4-FFF2-40B4-BE49-F238E27FC236}">
                <a16:creationId xmlns:a16="http://schemas.microsoft.com/office/drawing/2014/main" id="{A0FF8E42-1370-864F-AAB1-F8C1E8588D17}"/>
              </a:ext>
            </a:extLst>
          </p:cNvPr>
          <p:cNvGrpSpPr/>
          <p:nvPr/>
        </p:nvGrpSpPr>
        <p:grpSpPr>
          <a:xfrm>
            <a:off x="1277257" y="3058990"/>
            <a:ext cx="4397829" cy="3242387"/>
            <a:chOff x="3727594" y="2913847"/>
            <a:chExt cx="4397829" cy="3242387"/>
          </a:xfrm>
        </p:grpSpPr>
        <p:sp>
          <p:nvSpPr>
            <p:cNvPr id="8" name="Oval 7">
              <a:extLst>
                <a:ext uri="{FF2B5EF4-FFF2-40B4-BE49-F238E27FC236}">
                  <a16:creationId xmlns:a16="http://schemas.microsoft.com/office/drawing/2014/main" id="{17AD1C50-4C8E-504B-A714-A93E9D6835B2}"/>
                </a:ext>
              </a:extLst>
            </p:cNvPr>
            <p:cNvSpPr/>
            <p:nvPr/>
          </p:nvSpPr>
          <p:spPr>
            <a:xfrm>
              <a:off x="5770354" y="413100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6F62B76-EF10-0445-B63E-157013F8A156}"/>
                </a:ext>
              </a:extLst>
            </p:cNvPr>
            <p:cNvSpPr/>
            <p:nvPr/>
          </p:nvSpPr>
          <p:spPr>
            <a:xfrm>
              <a:off x="6121664" y="483181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85A7E9E-048C-204A-9AA3-5CC6E2FAAD5F}"/>
                </a:ext>
              </a:extLst>
            </p:cNvPr>
            <p:cNvSpPr/>
            <p:nvPr/>
          </p:nvSpPr>
          <p:spPr>
            <a:xfrm>
              <a:off x="5882674" y="420720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70E2D8A-1B1D-4840-80FD-3208CAD55C2D}"/>
                </a:ext>
              </a:extLst>
            </p:cNvPr>
            <p:cNvSpPr/>
            <p:nvPr/>
          </p:nvSpPr>
          <p:spPr>
            <a:xfrm>
              <a:off x="6117341" y="439772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F861F41-34E9-E049-AA8D-D5B5A4EE2359}"/>
                </a:ext>
              </a:extLst>
            </p:cNvPr>
            <p:cNvSpPr/>
            <p:nvPr/>
          </p:nvSpPr>
          <p:spPr>
            <a:xfrm>
              <a:off x="5288449" y="420418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98746A-219E-534A-84EA-9A3DE00AC38C}"/>
                </a:ext>
              </a:extLst>
            </p:cNvPr>
            <p:cNvSpPr/>
            <p:nvPr/>
          </p:nvSpPr>
          <p:spPr>
            <a:xfrm>
              <a:off x="5278365" y="48438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0D05B8-62CE-3B48-96DF-ABD94CC76B56}"/>
                </a:ext>
              </a:extLst>
            </p:cNvPr>
            <p:cNvSpPr/>
            <p:nvPr/>
          </p:nvSpPr>
          <p:spPr>
            <a:xfrm>
              <a:off x="6742730" y="485293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1939471-43F6-094A-BBBE-8BE5D3C779BB}"/>
                </a:ext>
              </a:extLst>
            </p:cNvPr>
            <p:cNvSpPr/>
            <p:nvPr/>
          </p:nvSpPr>
          <p:spPr>
            <a:xfrm>
              <a:off x="5826327" y="49691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DAE8E68-5540-5345-B112-B78E1351E532}"/>
                </a:ext>
              </a:extLst>
            </p:cNvPr>
            <p:cNvSpPr/>
            <p:nvPr/>
          </p:nvSpPr>
          <p:spPr>
            <a:xfrm>
              <a:off x="5443507" y="413213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7B8BE38-70F0-A747-A5F4-93743A9DE24A}"/>
                </a:ext>
              </a:extLst>
            </p:cNvPr>
            <p:cNvSpPr/>
            <p:nvPr/>
          </p:nvSpPr>
          <p:spPr>
            <a:xfrm>
              <a:off x="5208660" y="451249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037A3C1-21E9-7F4B-B391-BD5B9174EEB6}"/>
                </a:ext>
              </a:extLst>
            </p:cNvPr>
            <p:cNvSpPr/>
            <p:nvPr/>
          </p:nvSpPr>
          <p:spPr>
            <a:xfrm>
              <a:off x="6676077" y="415979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1B386F8-8172-4447-A69F-1D5E5B037A69}"/>
                </a:ext>
              </a:extLst>
            </p:cNvPr>
            <p:cNvSpPr/>
            <p:nvPr/>
          </p:nvSpPr>
          <p:spPr>
            <a:xfrm>
              <a:off x="5559336" y="504501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8EDB789-6753-A04C-8328-20760CE3D72D}"/>
                </a:ext>
              </a:extLst>
            </p:cNvPr>
            <p:cNvGrpSpPr/>
            <p:nvPr/>
          </p:nvGrpSpPr>
          <p:grpSpPr>
            <a:xfrm>
              <a:off x="3727594" y="2913847"/>
              <a:ext cx="4397829" cy="3242387"/>
              <a:chOff x="3727594" y="2913847"/>
              <a:chExt cx="4397829" cy="3242387"/>
            </a:xfrm>
          </p:grpSpPr>
          <p:cxnSp>
            <p:nvCxnSpPr>
              <p:cNvPr id="6" name="Straight Arrow Connector 5">
                <a:extLst>
                  <a:ext uri="{FF2B5EF4-FFF2-40B4-BE49-F238E27FC236}">
                    <a16:creationId xmlns:a16="http://schemas.microsoft.com/office/drawing/2014/main" id="{0C0D9573-1401-954F-8532-A0B28B86846B}"/>
                  </a:ext>
                </a:extLst>
              </p:cNvPr>
              <p:cNvCxnSpPr>
                <a:cxnSpLocks/>
              </p:cNvCxnSpPr>
              <p:nvPr/>
            </p:nvCxnSpPr>
            <p:spPr>
              <a:xfrm flipV="1">
                <a:off x="5700088" y="3223214"/>
                <a:ext cx="0" cy="29330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EEC230C-2CC3-F741-ADE9-2C222823D417}"/>
                  </a:ext>
                </a:extLst>
              </p:cNvPr>
              <p:cNvCxnSpPr>
                <a:cxnSpLocks/>
              </p:cNvCxnSpPr>
              <p:nvPr/>
            </p:nvCxnSpPr>
            <p:spPr>
              <a:xfrm>
                <a:off x="3727594" y="4655481"/>
                <a:ext cx="42817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6E9C2A-C547-7C4D-8AEE-63F0EA1348E5}"/>
                  </a:ext>
                </a:extLst>
              </p:cNvPr>
              <p:cNvSpPr txBox="1"/>
              <p:nvPr/>
            </p:nvSpPr>
            <p:spPr>
              <a:xfrm>
                <a:off x="7807707" y="4667817"/>
                <a:ext cx="317716" cy="461665"/>
              </a:xfrm>
              <a:prstGeom prst="rect">
                <a:avLst/>
              </a:prstGeom>
              <a:noFill/>
            </p:spPr>
            <p:txBody>
              <a:bodyPr wrap="none" rtlCol="0">
                <a:spAutoFit/>
              </a:bodyPr>
              <a:lstStyle/>
              <a:p>
                <a:r>
                  <a:rPr lang="en-US" altLang="zh-CN" sz="2400" dirty="0"/>
                  <a:t>x</a:t>
                </a:r>
                <a:endParaRPr lang="en-US" sz="2400" dirty="0"/>
              </a:p>
            </p:txBody>
          </p:sp>
          <p:sp>
            <p:nvSpPr>
              <p:cNvPr id="22" name="TextBox 21">
                <a:extLst>
                  <a:ext uri="{FF2B5EF4-FFF2-40B4-BE49-F238E27FC236}">
                    <a16:creationId xmlns:a16="http://schemas.microsoft.com/office/drawing/2014/main" id="{46B28812-B22A-504E-9CE2-C19E055B7CB5}"/>
                  </a:ext>
                </a:extLst>
              </p:cNvPr>
              <p:cNvSpPr txBox="1"/>
              <p:nvPr/>
            </p:nvSpPr>
            <p:spPr>
              <a:xfrm>
                <a:off x="5309546" y="2913847"/>
                <a:ext cx="324128" cy="461665"/>
              </a:xfrm>
              <a:prstGeom prst="rect">
                <a:avLst/>
              </a:prstGeom>
              <a:noFill/>
            </p:spPr>
            <p:txBody>
              <a:bodyPr wrap="none" rtlCol="0">
                <a:spAutoFit/>
              </a:bodyPr>
              <a:lstStyle/>
              <a:p>
                <a:r>
                  <a:rPr lang="en-US" altLang="zh-CN" sz="2400" dirty="0"/>
                  <a:t>y</a:t>
                </a:r>
                <a:endParaRPr lang="en-US" sz="2400" dirty="0"/>
              </a:p>
            </p:txBody>
          </p:sp>
        </p:grpSp>
        <p:sp>
          <p:nvSpPr>
            <p:cNvPr id="24" name="Oval 23">
              <a:extLst>
                <a:ext uri="{FF2B5EF4-FFF2-40B4-BE49-F238E27FC236}">
                  <a16:creationId xmlns:a16="http://schemas.microsoft.com/office/drawing/2014/main" id="{377B4112-A05E-E040-93D2-6F8002405A74}"/>
                </a:ext>
              </a:extLst>
            </p:cNvPr>
            <p:cNvSpPr/>
            <p:nvPr/>
          </p:nvSpPr>
          <p:spPr>
            <a:xfrm>
              <a:off x="4719533" y="375621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6749D82-E3E5-134C-B3E7-D154A8510B31}"/>
                </a:ext>
              </a:extLst>
            </p:cNvPr>
            <p:cNvSpPr/>
            <p:nvPr/>
          </p:nvSpPr>
          <p:spPr>
            <a:xfrm>
              <a:off x="5027268" y="34560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187B9A-ABF0-DA41-849E-2EFC050073AA}"/>
                </a:ext>
              </a:extLst>
            </p:cNvPr>
            <p:cNvSpPr/>
            <p:nvPr/>
          </p:nvSpPr>
          <p:spPr>
            <a:xfrm>
              <a:off x="4632660" y="401887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8BB7F59-7C62-354C-8912-324C9FC655D3}"/>
                </a:ext>
              </a:extLst>
            </p:cNvPr>
            <p:cNvSpPr/>
            <p:nvPr/>
          </p:nvSpPr>
          <p:spPr>
            <a:xfrm>
              <a:off x="5902560" y="338498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C8328B2-A33D-3A4F-94D4-7331F6195A35}"/>
                </a:ext>
              </a:extLst>
            </p:cNvPr>
            <p:cNvSpPr/>
            <p:nvPr/>
          </p:nvSpPr>
          <p:spPr>
            <a:xfrm>
              <a:off x="5432013" y="337825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195946-BB6B-6D46-9732-3CD892C55ACD}"/>
                </a:ext>
              </a:extLst>
            </p:cNvPr>
            <p:cNvSpPr/>
            <p:nvPr/>
          </p:nvSpPr>
          <p:spPr>
            <a:xfrm>
              <a:off x="6562721" y="387090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FEAB1FF-A7FC-2241-B783-13B70FD7295C}"/>
                </a:ext>
              </a:extLst>
            </p:cNvPr>
            <p:cNvSpPr/>
            <p:nvPr/>
          </p:nvSpPr>
          <p:spPr>
            <a:xfrm>
              <a:off x="5469921" y="563642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C1858E5-A413-2646-8F60-5E7105C394E0}"/>
                </a:ext>
              </a:extLst>
            </p:cNvPr>
            <p:cNvSpPr/>
            <p:nvPr/>
          </p:nvSpPr>
          <p:spPr>
            <a:xfrm>
              <a:off x="5865115" y="569079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B92060-4396-D54F-ADBD-195B24112552}"/>
                </a:ext>
              </a:extLst>
            </p:cNvPr>
            <p:cNvSpPr/>
            <p:nvPr/>
          </p:nvSpPr>
          <p:spPr>
            <a:xfrm>
              <a:off x="5068086" y="555890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AC736CC-D4EB-E349-B8AA-1CF0FB5F29F9}"/>
                </a:ext>
              </a:extLst>
            </p:cNvPr>
            <p:cNvSpPr/>
            <p:nvPr/>
          </p:nvSpPr>
          <p:spPr>
            <a:xfrm>
              <a:off x="6158133" y="353850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30C7200-7B29-7545-8DF1-230F77499101}"/>
                </a:ext>
              </a:extLst>
            </p:cNvPr>
            <p:cNvSpPr/>
            <p:nvPr/>
          </p:nvSpPr>
          <p:spPr>
            <a:xfrm>
              <a:off x="4600959" y="47614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7CBB2AD-5D87-E54D-9B13-28B0FFA7DF3D}"/>
                </a:ext>
              </a:extLst>
            </p:cNvPr>
            <p:cNvSpPr/>
            <p:nvPr/>
          </p:nvSpPr>
          <p:spPr>
            <a:xfrm>
              <a:off x="4690505" y="514758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A3851A-C026-A14D-8157-C9C1C4AE47AB}"/>
                </a:ext>
              </a:extLst>
            </p:cNvPr>
            <p:cNvSpPr/>
            <p:nvPr/>
          </p:nvSpPr>
          <p:spPr>
            <a:xfrm>
              <a:off x="6149872" y="552101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A909536-5AF6-5343-9B5E-AAA8DE0F10E5}"/>
                </a:ext>
              </a:extLst>
            </p:cNvPr>
            <p:cNvSpPr/>
            <p:nvPr/>
          </p:nvSpPr>
          <p:spPr>
            <a:xfrm>
              <a:off x="6509485" y="537186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1663BAF2-4D44-4D4C-88C6-8CF9E21A426E}"/>
              </a:ext>
            </a:extLst>
          </p:cNvPr>
          <p:cNvSpPr txBox="1"/>
          <p:nvPr/>
        </p:nvSpPr>
        <p:spPr>
          <a:xfrm>
            <a:off x="3856992" y="4806087"/>
            <a:ext cx="340158" cy="461665"/>
          </a:xfrm>
          <a:prstGeom prst="rect">
            <a:avLst/>
          </a:prstGeom>
          <a:noFill/>
        </p:spPr>
        <p:txBody>
          <a:bodyPr wrap="none" rtlCol="0">
            <a:spAutoFit/>
          </a:bodyPr>
          <a:lstStyle/>
          <a:p>
            <a:r>
              <a:rPr lang="en-US" sz="2400" dirty="0"/>
              <a:t>1</a:t>
            </a:r>
          </a:p>
        </p:txBody>
      </p:sp>
      <p:sp>
        <p:nvSpPr>
          <p:cNvPr id="48" name="TextBox 47">
            <a:extLst>
              <a:ext uri="{FF2B5EF4-FFF2-40B4-BE49-F238E27FC236}">
                <a16:creationId xmlns:a16="http://schemas.microsoft.com/office/drawing/2014/main" id="{86814C17-721E-F040-AFDE-E2C819299AEB}"/>
              </a:ext>
            </a:extLst>
          </p:cNvPr>
          <p:cNvSpPr txBox="1"/>
          <p:nvPr/>
        </p:nvSpPr>
        <p:spPr>
          <a:xfrm>
            <a:off x="4648273" y="4800829"/>
            <a:ext cx="340158" cy="461665"/>
          </a:xfrm>
          <a:prstGeom prst="rect">
            <a:avLst/>
          </a:prstGeom>
          <a:noFill/>
        </p:spPr>
        <p:txBody>
          <a:bodyPr wrap="none" rtlCol="0">
            <a:spAutoFit/>
          </a:bodyPr>
          <a:lstStyle/>
          <a:p>
            <a:r>
              <a:rPr lang="en-US" sz="2400" dirty="0"/>
              <a:t>2</a:t>
            </a:r>
          </a:p>
        </p:txBody>
      </p:sp>
      <p:cxnSp>
        <p:nvCxnSpPr>
          <p:cNvPr id="50" name="Straight Connector 49">
            <a:extLst>
              <a:ext uri="{FF2B5EF4-FFF2-40B4-BE49-F238E27FC236}">
                <a16:creationId xmlns:a16="http://schemas.microsoft.com/office/drawing/2014/main" id="{B82DD7F6-9BA6-FD45-8335-ADAA2B1E1BC5}"/>
              </a:ext>
            </a:extLst>
          </p:cNvPr>
          <p:cNvCxnSpPr>
            <a:cxnSpLocks/>
          </p:cNvCxnSpPr>
          <p:nvPr/>
        </p:nvCxnSpPr>
        <p:spPr>
          <a:xfrm>
            <a:off x="3978339" y="4728074"/>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D8509D2-93C1-074C-8437-5B1A36FCE5F7}"/>
              </a:ext>
            </a:extLst>
          </p:cNvPr>
          <p:cNvCxnSpPr>
            <a:cxnSpLocks/>
          </p:cNvCxnSpPr>
          <p:nvPr/>
        </p:nvCxnSpPr>
        <p:spPr>
          <a:xfrm>
            <a:off x="4725824" y="4735334"/>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69E951B-E3CC-6144-935F-1C3C60322057}"/>
              </a:ext>
            </a:extLst>
          </p:cNvPr>
          <p:cNvCxnSpPr>
            <a:cxnSpLocks/>
          </p:cNvCxnSpPr>
          <p:nvPr/>
        </p:nvCxnSpPr>
        <p:spPr>
          <a:xfrm>
            <a:off x="2548683" y="4749848"/>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9C2C36D-E3B4-6849-8083-3AAE981B8E3F}"/>
              </a:ext>
            </a:extLst>
          </p:cNvPr>
          <p:cNvSpPr txBox="1"/>
          <p:nvPr/>
        </p:nvSpPr>
        <p:spPr>
          <a:xfrm>
            <a:off x="2325217" y="4800828"/>
            <a:ext cx="434734" cy="461665"/>
          </a:xfrm>
          <a:prstGeom prst="rect">
            <a:avLst/>
          </a:prstGeom>
          <a:noFill/>
        </p:spPr>
        <p:txBody>
          <a:bodyPr wrap="none" rtlCol="0">
            <a:spAutoFit/>
          </a:bodyPr>
          <a:lstStyle/>
          <a:p>
            <a:r>
              <a:rPr lang="en-US" sz="2400" dirty="0"/>
              <a:t>-1</a:t>
            </a:r>
          </a:p>
        </p:txBody>
      </p:sp>
      <p:sp>
        <p:nvSpPr>
          <p:cNvPr id="54" name="TextBox 53">
            <a:extLst>
              <a:ext uri="{FF2B5EF4-FFF2-40B4-BE49-F238E27FC236}">
                <a16:creationId xmlns:a16="http://schemas.microsoft.com/office/drawing/2014/main" id="{6694CE46-3861-3E44-A2D2-6CC42C767BC5}"/>
              </a:ext>
            </a:extLst>
          </p:cNvPr>
          <p:cNvSpPr txBox="1"/>
          <p:nvPr/>
        </p:nvSpPr>
        <p:spPr>
          <a:xfrm>
            <a:off x="1631412" y="4807594"/>
            <a:ext cx="434734" cy="461665"/>
          </a:xfrm>
          <a:prstGeom prst="rect">
            <a:avLst/>
          </a:prstGeom>
          <a:noFill/>
        </p:spPr>
        <p:txBody>
          <a:bodyPr wrap="none" rtlCol="0">
            <a:spAutoFit/>
          </a:bodyPr>
          <a:lstStyle/>
          <a:p>
            <a:r>
              <a:rPr lang="en-US" sz="2400" dirty="0"/>
              <a:t>-2</a:t>
            </a:r>
          </a:p>
        </p:txBody>
      </p:sp>
      <p:cxnSp>
        <p:nvCxnSpPr>
          <p:cNvPr id="55" name="Straight Connector 54">
            <a:extLst>
              <a:ext uri="{FF2B5EF4-FFF2-40B4-BE49-F238E27FC236}">
                <a16:creationId xmlns:a16="http://schemas.microsoft.com/office/drawing/2014/main" id="{B9EB0F4A-8A9B-9D4F-B4A3-FDFA0121D98C}"/>
              </a:ext>
            </a:extLst>
          </p:cNvPr>
          <p:cNvCxnSpPr>
            <a:cxnSpLocks/>
          </p:cNvCxnSpPr>
          <p:nvPr/>
        </p:nvCxnSpPr>
        <p:spPr>
          <a:xfrm>
            <a:off x="1859255" y="4742594"/>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3828C8C-5807-1E4E-A3F0-009585F66C70}"/>
              </a:ext>
            </a:extLst>
          </p:cNvPr>
          <p:cNvGrpSpPr/>
          <p:nvPr/>
        </p:nvGrpSpPr>
        <p:grpSpPr>
          <a:xfrm>
            <a:off x="6502400" y="4306620"/>
            <a:ext cx="4851400" cy="1038457"/>
            <a:chOff x="6502400" y="4306620"/>
            <a:chExt cx="4851400" cy="1038457"/>
          </a:xfrm>
        </p:grpSpPr>
        <p:cxnSp>
          <p:nvCxnSpPr>
            <p:cNvPr id="41" name="Straight Arrow Connector 40">
              <a:extLst>
                <a:ext uri="{FF2B5EF4-FFF2-40B4-BE49-F238E27FC236}">
                  <a16:creationId xmlns:a16="http://schemas.microsoft.com/office/drawing/2014/main" id="{25C3B640-729E-3C43-B6C0-F55358D9A55D}"/>
                </a:ext>
              </a:extLst>
            </p:cNvPr>
            <p:cNvCxnSpPr>
              <a:cxnSpLocks/>
            </p:cNvCxnSpPr>
            <p:nvPr/>
          </p:nvCxnSpPr>
          <p:spPr>
            <a:xfrm>
              <a:off x="6502400" y="4800624"/>
              <a:ext cx="42817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B4C30F3-20AE-6046-919A-4731EF774FDF}"/>
                </a:ext>
              </a:extLst>
            </p:cNvPr>
            <p:cNvSpPr txBox="1"/>
            <p:nvPr/>
          </p:nvSpPr>
          <p:spPr>
            <a:xfrm>
              <a:off x="10396487" y="4883412"/>
              <a:ext cx="957313" cy="461665"/>
            </a:xfrm>
            <a:prstGeom prst="rect">
              <a:avLst/>
            </a:prstGeom>
            <a:noFill/>
          </p:spPr>
          <p:txBody>
            <a:bodyPr wrap="none" rtlCol="0">
              <a:spAutoFit/>
            </a:bodyPr>
            <a:lstStyle/>
            <a:p>
              <a:r>
                <a:rPr lang="en-US" sz="2400" dirty="0"/>
                <a:t>x</a:t>
              </a:r>
              <a:r>
                <a:rPr lang="en-US" sz="2400" baseline="30000" dirty="0"/>
                <a:t>2</a:t>
              </a:r>
              <a:r>
                <a:rPr lang="en-US" sz="2400" dirty="0"/>
                <a:t> + y</a:t>
              </a:r>
              <a:r>
                <a:rPr lang="en-US" sz="2400" baseline="30000" dirty="0"/>
                <a:t>2</a:t>
              </a:r>
              <a:endParaRPr lang="en-US" sz="2400" dirty="0"/>
            </a:p>
          </p:txBody>
        </p:sp>
        <p:sp>
          <p:nvSpPr>
            <p:cNvPr id="43" name="Oval 42">
              <a:extLst>
                <a:ext uri="{FF2B5EF4-FFF2-40B4-BE49-F238E27FC236}">
                  <a16:creationId xmlns:a16="http://schemas.microsoft.com/office/drawing/2014/main" id="{38DEBFF0-6CA4-024F-A72E-C80B43CFD059}"/>
                </a:ext>
              </a:extLst>
            </p:cNvPr>
            <p:cNvSpPr/>
            <p:nvPr/>
          </p:nvSpPr>
          <p:spPr>
            <a:xfrm>
              <a:off x="7791680" y="464889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DBBCF09-AF12-E443-A7F9-441BD80D45A1}"/>
                </a:ext>
              </a:extLst>
            </p:cNvPr>
            <p:cNvSpPr/>
            <p:nvPr/>
          </p:nvSpPr>
          <p:spPr>
            <a:xfrm>
              <a:off x="7822903" y="486091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C595E9D-46AC-8744-917E-419AFE6E5DDF}"/>
                </a:ext>
              </a:extLst>
            </p:cNvPr>
            <p:cNvSpPr/>
            <p:nvPr/>
          </p:nvSpPr>
          <p:spPr>
            <a:xfrm>
              <a:off x="7922328" y="479582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84C83FC-C475-5A4F-85B0-47AEFB9344CD}"/>
                </a:ext>
              </a:extLst>
            </p:cNvPr>
            <p:cNvSpPr txBox="1"/>
            <p:nvPr/>
          </p:nvSpPr>
          <p:spPr>
            <a:xfrm>
              <a:off x="7186912" y="4812696"/>
              <a:ext cx="340158" cy="461665"/>
            </a:xfrm>
            <a:prstGeom prst="rect">
              <a:avLst/>
            </a:prstGeom>
            <a:noFill/>
          </p:spPr>
          <p:txBody>
            <a:bodyPr wrap="none" rtlCol="0">
              <a:spAutoFit/>
            </a:bodyPr>
            <a:lstStyle/>
            <a:p>
              <a:r>
                <a:rPr lang="en-US" sz="2400" dirty="0"/>
                <a:t>1</a:t>
              </a:r>
            </a:p>
          </p:txBody>
        </p:sp>
        <p:sp>
          <p:nvSpPr>
            <p:cNvPr id="57" name="TextBox 56">
              <a:extLst>
                <a:ext uri="{FF2B5EF4-FFF2-40B4-BE49-F238E27FC236}">
                  <a16:creationId xmlns:a16="http://schemas.microsoft.com/office/drawing/2014/main" id="{1BAC79CF-76C2-664A-90D6-682F341B2D3C}"/>
                </a:ext>
              </a:extLst>
            </p:cNvPr>
            <p:cNvSpPr txBox="1"/>
            <p:nvPr/>
          </p:nvSpPr>
          <p:spPr>
            <a:xfrm>
              <a:off x="8113702" y="4792003"/>
              <a:ext cx="301818" cy="461665"/>
            </a:xfrm>
            <a:prstGeom prst="rect">
              <a:avLst/>
            </a:prstGeom>
            <a:noFill/>
          </p:spPr>
          <p:txBody>
            <a:bodyPr wrap="square" rtlCol="0">
              <a:spAutoFit/>
            </a:bodyPr>
            <a:lstStyle/>
            <a:p>
              <a:r>
                <a:rPr lang="en-US" sz="2400" dirty="0"/>
                <a:t>2</a:t>
              </a:r>
            </a:p>
          </p:txBody>
        </p:sp>
        <p:cxnSp>
          <p:nvCxnSpPr>
            <p:cNvPr id="58" name="Straight Connector 57">
              <a:extLst>
                <a:ext uri="{FF2B5EF4-FFF2-40B4-BE49-F238E27FC236}">
                  <a16:creationId xmlns:a16="http://schemas.microsoft.com/office/drawing/2014/main" id="{57D551CC-D3B5-FD4E-B65A-C8C7549E0287}"/>
                </a:ext>
              </a:extLst>
            </p:cNvPr>
            <p:cNvCxnSpPr>
              <a:cxnSpLocks/>
            </p:cNvCxnSpPr>
            <p:nvPr/>
          </p:nvCxnSpPr>
          <p:spPr>
            <a:xfrm>
              <a:off x="7265826" y="4735334"/>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0EBA10F-E6FE-0142-9A0D-C51097064D82}"/>
                </a:ext>
              </a:extLst>
            </p:cNvPr>
            <p:cNvCxnSpPr>
              <a:cxnSpLocks/>
            </p:cNvCxnSpPr>
            <p:nvPr/>
          </p:nvCxnSpPr>
          <p:spPr>
            <a:xfrm>
              <a:off x="8136682" y="4735334"/>
              <a:ext cx="0" cy="860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5944358-662E-E54D-8BC9-D5F01A1A1226}"/>
                </a:ext>
              </a:extLst>
            </p:cNvPr>
            <p:cNvSpPr/>
            <p:nvPr/>
          </p:nvSpPr>
          <p:spPr>
            <a:xfrm>
              <a:off x="7930313" y="487392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A860175-AA94-EA46-8F3D-8DF0D07768FD}"/>
                </a:ext>
              </a:extLst>
            </p:cNvPr>
            <p:cNvSpPr/>
            <p:nvPr/>
          </p:nvSpPr>
          <p:spPr>
            <a:xfrm>
              <a:off x="7037689" y="475055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2F9DFAE-0E56-C74B-9FB9-F6BE08B2A5F4}"/>
                </a:ext>
              </a:extLst>
            </p:cNvPr>
            <p:cNvSpPr/>
            <p:nvPr/>
          </p:nvSpPr>
          <p:spPr>
            <a:xfrm>
              <a:off x="7059230" y="478562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9EA0E30-C8C2-9044-97C0-74AD2542FB75}"/>
                </a:ext>
              </a:extLst>
            </p:cNvPr>
            <p:cNvSpPr/>
            <p:nvPr/>
          </p:nvSpPr>
          <p:spPr>
            <a:xfrm>
              <a:off x="7022246" y="489512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C503E9F-258D-2749-8AE9-5CD8042E0FAF}"/>
                </a:ext>
              </a:extLst>
            </p:cNvPr>
            <p:cNvSpPr/>
            <p:nvPr/>
          </p:nvSpPr>
          <p:spPr>
            <a:xfrm>
              <a:off x="6946249" y="458074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1579A4F-C173-1A4A-B701-DAD9D77B4A85}"/>
                </a:ext>
              </a:extLst>
            </p:cNvPr>
            <p:cNvSpPr/>
            <p:nvPr/>
          </p:nvSpPr>
          <p:spPr>
            <a:xfrm>
              <a:off x="6907057" y="478156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15AF0BD-18E7-B348-A217-5F0E5F0ACFA7}"/>
                </a:ext>
              </a:extLst>
            </p:cNvPr>
            <p:cNvSpPr/>
            <p:nvPr/>
          </p:nvSpPr>
          <p:spPr>
            <a:xfrm>
              <a:off x="6942748" y="494698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4966541-D71C-A344-B683-6A13BA2FFD79}"/>
                </a:ext>
              </a:extLst>
            </p:cNvPr>
            <p:cNvSpPr/>
            <p:nvPr/>
          </p:nvSpPr>
          <p:spPr>
            <a:xfrm>
              <a:off x="7067966" y="453374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604946F-8A41-B84F-ACAB-346A35536737}"/>
                </a:ext>
              </a:extLst>
            </p:cNvPr>
            <p:cNvSpPr/>
            <p:nvPr/>
          </p:nvSpPr>
          <p:spPr>
            <a:xfrm>
              <a:off x="7007224" y="505592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BF927F5E-A942-4D46-8828-1A376A39A3BB}"/>
                </a:ext>
              </a:extLst>
            </p:cNvPr>
            <p:cNvSpPr/>
            <p:nvPr/>
          </p:nvSpPr>
          <p:spPr>
            <a:xfrm>
              <a:off x="6942748" y="446832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8493593-002F-5D48-97E5-01132490C641}"/>
                </a:ext>
              </a:extLst>
            </p:cNvPr>
            <p:cNvSpPr/>
            <p:nvPr/>
          </p:nvSpPr>
          <p:spPr>
            <a:xfrm>
              <a:off x="7037689" y="509871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14FFF7C-67B3-1643-B647-D9F65758A111}"/>
                </a:ext>
              </a:extLst>
            </p:cNvPr>
            <p:cNvSpPr/>
            <p:nvPr/>
          </p:nvSpPr>
          <p:spPr>
            <a:xfrm>
              <a:off x="7884640" y="456810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D1E568F-03C9-B240-B44A-462BF30874F1}"/>
                </a:ext>
              </a:extLst>
            </p:cNvPr>
            <p:cNvSpPr/>
            <p:nvPr/>
          </p:nvSpPr>
          <p:spPr>
            <a:xfrm>
              <a:off x="7902733" y="501331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2F494D8-30DD-ED41-98FC-1A8FE403AB05}"/>
                </a:ext>
              </a:extLst>
            </p:cNvPr>
            <p:cNvSpPr/>
            <p:nvPr/>
          </p:nvSpPr>
          <p:spPr>
            <a:xfrm>
              <a:off x="7899535" y="445568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3658B32-A0D9-B940-9F63-114F14EBE684}"/>
                </a:ext>
              </a:extLst>
            </p:cNvPr>
            <p:cNvSpPr/>
            <p:nvPr/>
          </p:nvSpPr>
          <p:spPr>
            <a:xfrm>
              <a:off x="7850484" y="488117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E3A1C96-E86F-FD4D-89BD-7E21B38D794A}"/>
                </a:ext>
              </a:extLst>
            </p:cNvPr>
            <p:cNvSpPr/>
            <p:nvPr/>
          </p:nvSpPr>
          <p:spPr>
            <a:xfrm>
              <a:off x="7777183" y="444784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A6664ED-DCD0-D34F-A165-EE8337A1776F}"/>
                </a:ext>
              </a:extLst>
            </p:cNvPr>
            <p:cNvSpPr/>
            <p:nvPr/>
          </p:nvSpPr>
          <p:spPr>
            <a:xfrm>
              <a:off x="7797257" y="501907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EBE635B-E149-2544-974B-7CE97DB97889}"/>
                </a:ext>
              </a:extLst>
            </p:cNvPr>
            <p:cNvSpPr/>
            <p:nvPr/>
          </p:nvSpPr>
          <p:spPr>
            <a:xfrm>
              <a:off x="7835703" y="511424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72A1870-F56D-F24B-9756-4C07F0BA3B75}"/>
                </a:ext>
              </a:extLst>
            </p:cNvPr>
            <p:cNvSpPr/>
            <p:nvPr/>
          </p:nvSpPr>
          <p:spPr>
            <a:xfrm>
              <a:off x="7777832" y="430662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0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5BEA-BAAF-B344-9405-A66CD306474C}"/>
              </a:ext>
            </a:extLst>
          </p:cNvPr>
          <p:cNvSpPr>
            <a:spLocks noGrp="1"/>
          </p:cNvSpPr>
          <p:nvPr>
            <p:ph type="title"/>
          </p:nvPr>
        </p:nvSpPr>
        <p:spPr/>
        <p:txBody>
          <a:bodyPr/>
          <a:lstStyle/>
          <a:p>
            <a:pPr algn="ctr"/>
            <a:r>
              <a:rPr lang="en-US" b="1" dirty="0"/>
              <a:t>Idea of kernel PCA</a:t>
            </a:r>
          </a:p>
        </p:txBody>
      </p:sp>
      <p:pic>
        <p:nvPicPr>
          <p:cNvPr id="7" name="Content Placeholder 6">
            <a:extLst>
              <a:ext uri="{FF2B5EF4-FFF2-40B4-BE49-F238E27FC236}">
                <a16:creationId xmlns:a16="http://schemas.microsoft.com/office/drawing/2014/main" id="{3E145E8D-67D2-1B40-AA70-98E1DECA5B20}"/>
              </a:ext>
            </a:extLst>
          </p:cNvPr>
          <p:cNvPicPr>
            <a:picLocks noGrp="1" noChangeAspect="1"/>
          </p:cNvPicPr>
          <p:nvPr>
            <p:ph idx="1"/>
          </p:nvPr>
        </p:nvPicPr>
        <p:blipFill>
          <a:blip r:embed="rId2"/>
          <a:stretch>
            <a:fillRect/>
          </a:stretch>
        </p:blipFill>
        <p:spPr>
          <a:xfrm>
            <a:off x="5482771" y="2412588"/>
            <a:ext cx="6537861" cy="2798040"/>
          </a:xfrm>
        </p:spPr>
      </p:pic>
      <p:sp>
        <p:nvSpPr>
          <p:cNvPr id="8" name="Content Placeholder 2">
            <a:extLst>
              <a:ext uri="{FF2B5EF4-FFF2-40B4-BE49-F238E27FC236}">
                <a16:creationId xmlns:a16="http://schemas.microsoft.com/office/drawing/2014/main" id="{75018DD9-C76A-2647-AF44-5DD36383EFD7}"/>
              </a:ext>
            </a:extLst>
          </p:cNvPr>
          <p:cNvSpPr txBox="1">
            <a:spLocks/>
          </p:cNvSpPr>
          <p:nvPr/>
        </p:nvSpPr>
        <p:spPr>
          <a:xfrm>
            <a:off x="838199" y="1825625"/>
            <a:ext cx="42998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1566A08-5D91-0049-9127-14129870AB02}"/>
                  </a:ext>
                </a:extLst>
              </p:cNvPr>
              <p:cNvSpPr txBox="1">
                <a:spLocks/>
              </p:cNvSpPr>
              <p:nvPr/>
            </p:nvSpPr>
            <p:spPr>
              <a:xfrm>
                <a:off x="838199" y="1825625"/>
                <a:ext cx="45934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a:t>
                </a:r>
                <a:r>
                  <a:rPr lang="zh-CN" altLang="en-US" dirty="0"/>
                  <a:t> </a:t>
                </a:r>
                <a:r>
                  <a:rPr lang="en-US" altLang="zh-CN" dirty="0"/>
                  <a:t>dataset</a:t>
                </a:r>
                <a:r>
                  <a:rPr lang="zh-CN" altLang="en-US" dirty="0"/>
                  <a:t> </a:t>
                </a:r>
                <a:r>
                  <a:rPr lang="en-US" altLang="zh-CN" dirty="0"/>
                  <a:t>with</a:t>
                </a:r>
                <a:r>
                  <a:rPr lang="zh-CN" altLang="en-US" dirty="0"/>
                  <a:t> </a:t>
                </a:r>
                <a14:m>
                  <m:oMath xmlns:m="http://schemas.openxmlformats.org/officeDocument/2006/math">
                    <m:r>
                      <a:rPr lang="en-US" altLang="zh-CN" i="1">
                        <a:latin typeface="Cambria Math" panose="02040503050406030204" pitchFamily="18" charset="0"/>
                      </a:rPr>
                      <m:t>𝑁</m:t>
                    </m:r>
                  </m:oMath>
                </a14:m>
                <a:r>
                  <a:rPr lang="zh-CN" altLang="en-US" dirty="0"/>
                  <a:t> </a:t>
                </a:r>
                <a:r>
                  <a:rPr lang="en-US" altLang="zh-CN" dirty="0"/>
                  <a:t>observations,</a:t>
                </a:r>
                <a:r>
                  <a:rPr lang="zh-CN" altLang="en-US" dirty="0"/>
                  <a:t> </a:t>
                </a:r>
                <a14:m>
                  <m:oMath xmlns:m="http://schemas.openxmlformats.org/officeDocument/2006/math">
                    <m:r>
                      <a:rPr lang="en-US" altLang="zh-CN" i="1">
                        <a:latin typeface="Cambria Math" panose="02040503050406030204" pitchFamily="18" charset="0"/>
                      </a:rPr>
                      <m:t>𝐷</m:t>
                    </m:r>
                  </m:oMath>
                </a14:m>
                <a:r>
                  <a:rPr lang="zh-CN" altLang="en-US" dirty="0"/>
                  <a:t> </a:t>
                </a:r>
                <a:r>
                  <a:rPr lang="en-US" altLang="zh-CN" dirty="0"/>
                  <a:t>features</a:t>
                </a:r>
              </a:p>
              <a:p>
                <a:r>
                  <a:rPr lang="en-US" altLang="zh-CN" dirty="0"/>
                  <a:t>D×N</a:t>
                </a:r>
                <a:r>
                  <a:rPr lang="zh-CN" altLang="en-US" dirty="0"/>
                  <a:t> </a:t>
                </a:r>
                <a:r>
                  <a:rPr lang="en-US" altLang="zh-CN" dirty="0"/>
                  <a:t>matrix: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𝑁</m:t>
                            </m:r>
                          </m:sub>
                        </m:sSub>
                      </m:e>
                    </m:d>
                  </m:oMath>
                </a14:m>
                <a:endParaRPr lang="en-US" altLang="zh-CN" dirty="0"/>
              </a:p>
              <a:p>
                <a:r>
                  <a:rPr lang="en-US" altLang="zh-CN" dirty="0"/>
                  <a:t>Map to </a:t>
                </a:r>
                <a:r>
                  <a:rPr lang="en-US" altLang="zh-CN" dirty="0" err="1"/>
                  <a:t>kPCA</a:t>
                </a:r>
                <a:r>
                  <a:rPr lang="en-US" altLang="zh-CN" dirty="0"/>
                  <a:t> space: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𝑋</m:t>
                    </m:r>
                    <m:r>
                      <a:rPr lang="en-US" altLang="zh-CN" b="0" i="1" smtClean="0">
                        <a:latin typeface="Cambria Math" panose="02040503050406030204" pitchFamily="18" charset="0"/>
                      </a:rPr>
                      <m:t>)</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l-GR" altLang="zh-CN" i="1">
                            <a:latin typeface="Cambria Math" panose="02040503050406030204" pitchFamily="18" charset="0"/>
                            <a:ea typeface="Cambria Math" panose="02040503050406030204" pitchFamily="18" charset="0"/>
                          </a:rPr>
                          <m:t>𝜙</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𝜙</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l-GR" altLang="zh-CN" i="1">
                                <a:latin typeface="Cambria Math" panose="02040503050406030204" pitchFamily="18" charset="0"/>
                                <a:ea typeface="Cambria Math" panose="02040503050406030204" pitchFamily="18" charset="0"/>
                              </a:rPr>
                              <m:t>𝜙</m:t>
                            </m:r>
                            <m:r>
                              <a:rPr lang="en-US" altLang="zh-CN" b="1" i="1" smtClean="0">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𝒙</m:t>
                            </m:r>
                          </m:e>
                          <m:sub>
                            <m:r>
                              <a:rPr lang="en-US" altLang="zh-CN" i="1">
                                <a:latin typeface="Cambria Math" panose="02040503050406030204" pitchFamily="18" charset="0"/>
                              </a:rPr>
                              <m:t>𝑁</m:t>
                            </m:r>
                          </m:sub>
                        </m:sSub>
                        <m:r>
                          <a:rPr lang="en-US" altLang="zh-CN" b="0" i="1" smtClean="0">
                            <a:latin typeface="Cambria Math" panose="02040503050406030204" pitchFamily="18" charset="0"/>
                          </a:rPr>
                          <m:t>)</m:t>
                        </m:r>
                      </m:e>
                    </m:d>
                  </m:oMath>
                </a14:m>
                <a:endParaRPr lang="en-US" altLang="zh-CN" dirty="0"/>
              </a:p>
            </p:txBody>
          </p:sp>
        </mc:Choice>
        <mc:Fallback xmlns="">
          <p:sp>
            <p:nvSpPr>
              <p:cNvPr id="10" name="Content Placeholder 2">
                <a:extLst>
                  <a:ext uri="{FF2B5EF4-FFF2-40B4-BE49-F238E27FC236}">
                    <a16:creationId xmlns:a16="http://schemas.microsoft.com/office/drawing/2014/main" id="{91566A08-5D91-0049-9127-14129870AB02}"/>
                  </a:ext>
                </a:extLst>
              </p:cNvPr>
              <p:cNvSpPr txBox="1">
                <a:spLocks noRot="1" noChangeAspect="1" noMove="1" noResize="1" noEditPoints="1" noAdjustHandles="1" noChangeArrowheads="1" noChangeShapeType="1" noTextEdit="1"/>
              </p:cNvSpPr>
              <p:nvPr/>
            </p:nvSpPr>
            <p:spPr>
              <a:xfrm>
                <a:off x="838199" y="1825625"/>
                <a:ext cx="4593481" cy="4351338"/>
              </a:xfrm>
              <a:prstGeom prst="rect">
                <a:avLst/>
              </a:prstGeom>
              <a:blipFill>
                <a:blip r:embed="rId3"/>
                <a:stretch>
                  <a:fillRect l="-2204" t="-263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7E438FA-B793-7445-8F09-421643CB2194}"/>
              </a:ext>
            </a:extLst>
          </p:cNvPr>
          <p:cNvSpPr txBox="1"/>
          <p:nvPr/>
        </p:nvSpPr>
        <p:spPr>
          <a:xfrm>
            <a:off x="10279082" y="6323598"/>
            <a:ext cx="1074718" cy="338554"/>
          </a:xfrm>
          <a:prstGeom prst="rect">
            <a:avLst/>
          </a:prstGeom>
          <a:noFill/>
        </p:spPr>
        <p:txBody>
          <a:bodyPr wrap="none" rtlCol="0">
            <a:spAutoFit/>
          </a:bodyPr>
          <a:lstStyle/>
          <a:p>
            <a:r>
              <a:rPr lang="en-US" sz="1600" dirty="0" err="1">
                <a:solidFill>
                  <a:schemeClr val="tx2"/>
                </a:solidFill>
              </a:rPr>
              <a:t>na-mic.org</a:t>
            </a:r>
            <a:endParaRPr lang="en-US" sz="1600" dirty="0">
              <a:solidFill>
                <a:schemeClr val="tx2"/>
              </a:solidFill>
            </a:endParaRPr>
          </a:p>
        </p:txBody>
      </p:sp>
    </p:spTree>
    <p:extLst>
      <p:ext uri="{BB962C8B-B14F-4D97-AF65-F5344CB8AC3E}">
        <p14:creationId xmlns:p14="http://schemas.microsoft.com/office/powerpoint/2010/main" val="205968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3998-9AEB-2445-97A2-2448AB8D5986}"/>
              </a:ext>
            </a:extLst>
          </p:cNvPr>
          <p:cNvSpPr>
            <a:spLocks noGrp="1"/>
          </p:cNvSpPr>
          <p:nvPr>
            <p:ph type="title"/>
          </p:nvPr>
        </p:nvSpPr>
        <p:spPr/>
        <p:txBody>
          <a:bodyPr/>
          <a:lstStyle/>
          <a:p>
            <a:pPr algn="ctr"/>
            <a:r>
              <a:rPr lang="en-US" b="1" dirty="0"/>
              <a:t>The “kernel trick”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F4935A-8BB4-7640-BA77-5D7D1E710C15}"/>
                  </a:ext>
                </a:extLst>
              </p:cNvPr>
              <p:cNvSpPr>
                <a:spLocks noGrp="1"/>
              </p:cNvSpPr>
              <p:nvPr>
                <p:ph idx="1"/>
              </p:nvPr>
            </p:nvSpPr>
            <p:spPr/>
            <p:txBody>
              <a:bodyPr/>
              <a:lstStyle/>
              <a:p>
                <a:r>
                  <a:rPr lang="en-US" dirty="0"/>
                  <a:t>Recall conventional PCA relies on computing eigenvectors of variance-covariance matrix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𝑋</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𝑋</m:t>
                        </m:r>
                      </m:e>
                      <m:sup>
                        <m:r>
                          <a:rPr lang="en-US" altLang="zh-CN" i="1">
                            <a:latin typeface="Cambria Math" panose="02040503050406030204" pitchFamily="18" charset="0"/>
                            <a:ea typeface="Cambria Math" panose="02040503050406030204" pitchFamily="18" charset="0"/>
                          </a:rPr>
                          <m:t>𝑇</m:t>
                        </m:r>
                      </m:sup>
                    </m:sSup>
                  </m:oMath>
                </a14:m>
                <a:r>
                  <a:rPr lang="en-US" dirty="0"/>
                  <a:t>, composed of dot products of feature vectors.</a:t>
                </a:r>
              </a:p>
              <a:p>
                <a:r>
                  <a:rPr lang="en-US" b="0" dirty="0"/>
                  <a:t>Kernel matrix: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m:rPr>
                        <m:sty m:val="p"/>
                      </m:rPr>
                      <a:rPr lang="el-GR" b="0" i="0"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𝑇</m:t>
                        </m:r>
                      </m:sup>
                    </m:sSup>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oMath>
                </a14:m>
                <a:endParaRPr lang="en-US" dirty="0"/>
              </a:p>
              <a:p>
                <a:r>
                  <a:rPr lang="en-US" dirty="0"/>
                  <a:t>We can implicitly model the nonlinear transformation </a:t>
                </a:r>
                <a14:m>
                  <m:oMath xmlns:m="http://schemas.openxmlformats.org/officeDocument/2006/math">
                    <m:r>
                      <a:rPr lang="el-GR" b="0"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oMath>
                </a14:m>
                <a:r>
                  <a:rPr lang="en-US" dirty="0"/>
                  <a:t> as long as we can come up with a way of calculating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j</m:t>
                    </m:r>
                    <m:r>
                      <a:rPr lang="en-US" b="0" i="0" smtClean="0">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l-GR" i="1" smtClean="0">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2F4935A-8BB4-7640-BA77-5D7D1E710C15}"/>
                  </a:ext>
                </a:extLst>
              </p:cNvPr>
              <p:cNvSpPr>
                <a:spLocks noGrp="1" noRot="1" noChangeAspect="1" noMove="1" noResize="1" noEditPoints="1" noAdjustHandles="1" noChangeArrowheads="1" noChangeShapeType="1" noTextEdit="1"/>
              </p:cNvSpPr>
              <p:nvPr>
                <p:ph idx="1"/>
              </p:nvPr>
            </p:nvSpPr>
            <p:spPr>
              <a:blipFill>
                <a:blip r:embed="rId2"/>
                <a:stretch>
                  <a:fillRect l="-965" t="-2632" r="-7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145806B-5D3E-D042-A81D-9245ED247748}"/>
              </a:ext>
            </a:extLst>
          </p:cNvPr>
          <p:cNvSpPr txBox="1"/>
          <p:nvPr/>
        </p:nvSpPr>
        <p:spPr>
          <a:xfrm>
            <a:off x="6044548" y="6417038"/>
            <a:ext cx="6147452" cy="338554"/>
          </a:xfrm>
          <a:prstGeom prst="rect">
            <a:avLst/>
          </a:prstGeom>
          <a:noFill/>
        </p:spPr>
        <p:txBody>
          <a:bodyPr wrap="none" rtlCol="0">
            <a:spAutoFit/>
          </a:bodyPr>
          <a:lstStyle/>
          <a:p>
            <a:r>
              <a:rPr lang="en-US" sz="1600" dirty="0">
                <a:solidFill>
                  <a:schemeClr val="tx2"/>
                </a:solidFill>
              </a:rPr>
              <a:t>David Thompson, JPL-Caltech Virtual Summer School, Big Data Analytics</a:t>
            </a:r>
          </a:p>
        </p:txBody>
      </p:sp>
    </p:spTree>
    <p:extLst>
      <p:ext uri="{BB962C8B-B14F-4D97-AF65-F5344CB8AC3E}">
        <p14:creationId xmlns:p14="http://schemas.microsoft.com/office/powerpoint/2010/main" val="2396520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A02F-7428-814E-AD1B-0CCF727F6C52}"/>
              </a:ext>
            </a:extLst>
          </p:cNvPr>
          <p:cNvSpPr>
            <a:spLocks noGrp="1"/>
          </p:cNvSpPr>
          <p:nvPr>
            <p:ph type="title"/>
          </p:nvPr>
        </p:nvSpPr>
        <p:spPr/>
        <p:txBody>
          <a:bodyPr/>
          <a:lstStyle/>
          <a:p>
            <a:pPr algn="ctr"/>
            <a:r>
              <a:rPr lang="en-US" b="1" dirty="0"/>
              <a:t>Kernel </a:t>
            </a:r>
            <a:r>
              <a:rPr lang="en-US" altLang="zh-CN" b="1" dirty="0"/>
              <a:t>matrix</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8A5585-AC2D-1849-B8D7-84A08D2E378C}"/>
                  </a:ext>
                </a:extLst>
              </p:cNvPr>
              <p:cNvSpPr>
                <a:spLocks noGrp="1"/>
              </p:cNvSpPr>
              <p:nvPr>
                <p:ph idx="1"/>
              </p:nvPr>
            </p:nvSpPr>
            <p:spPr>
              <a:xfrm>
                <a:off x="838200" y="1825625"/>
                <a:ext cx="4909458" cy="4351338"/>
              </a:xfrm>
            </p:spPr>
            <p:txBody>
              <a:bodyPr/>
              <a:lstStyle/>
              <a:p>
                <a:r>
                  <a:rPr lang="en-US" dirty="0"/>
                  <a:t>Conventional PCA</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US" dirty="0"/>
                  <a:t> : </a:t>
                </a:r>
                <a:r>
                  <a:rPr lang="en-US" dirty="0" err="1"/>
                  <a:t>i</a:t>
                </a:r>
                <a:r>
                  <a:rPr lang="en-US" baseline="30000" dirty="0" err="1"/>
                  <a:t>th</a:t>
                </a:r>
                <a:r>
                  <a:rPr lang="en-US" dirty="0"/>
                  <a:t> feature vector,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 2,…,</m:t>
                    </m:r>
                    <m:r>
                      <a:rPr lang="en-US" b="0" i="1" smtClean="0">
                        <a:latin typeface="Cambria Math" panose="02040503050406030204" pitchFamily="18" charset="0"/>
                      </a:rPr>
                      <m:t>𝐷</m:t>
                    </m:r>
                  </m:oMath>
                </a14:m>
                <a:endParaRPr lang="en-US" dirty="0"/>
              </a:p>
              <a:p>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Σ</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latin typeface="Cambria Math" panose="02040503050406030204" pitchFamily="18" charset="0"/>
                                <a:ea typeface="Cambria Math" panose="02040503050406030204" pitchFamily="18" charset="0"/>
                              </a:rPr>
                            </m:ctrlPr>
                          </m:mPr>
                          <m:m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1</m:t>
                                  </m:r>
                                </m:sub>
                              </m:sSub>
                              <m:r>
                                <m:rPr>
                                  <m:brk m:alnAt="7"/>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𝐷</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𝐷</m:t>
                                  </m:r>
                                </m:sub>
                              </m:sSub>
                              <m:r>
                                <m:rPr>
                                  <m:brk m:alnAt="7"/>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𝐷</m:t>
                                  </m:r>
                                </m:sub>
                              </m:sSub>
                              <m:r>
                                <m:rPr>
                                  <m:brk m:alnAt="7"/>
                                </m:rP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𝐷</m:t>
                                  </m:r>
                                </m:sub>
                              </m:sSub>
                            </m:e>
                          </m:mr>
                        </m:m>
                      </m:e>
                    </m:d>
                  </m:oMath>
                </a14:m>
                <a:endParaRPr lang="en-US" dirty="0"/>
              </a:p>
            </p:txBody>
          </p:sp>
        </mc:Choice>
        <mc:Fallback xmlns="">
          <p:sp>
            <p:nvSpPr>
              <p:cNvPr id="3" name="Content Placeholder 2">
                <a:extLst>
                  <a:ext uri="{FF2B5EF4-FFF2-40B4-BE49-F238E27FC236}">
                    <a16:creationId xmlns:a16="http://schemas.microsoft.com/office/drawing/2014/main" id="{FC8A5585-AC2D-1849-B8D7-84A08D2E378C}"/>
                  </a:ext>
                </a:extLst>
              </p:cNvPr>
              <p:cNvSpPr>
                <a:spLocks noGrp="1" noRot="1" noChangeAspect="1" noMove="1" noResize="1" noEditPoints="1" noAdjustHandles="1" noChangeArrowheads="1" noChangeShapeType="1" noTextEdit="1"/>
              </p:cNvSpPr>
              <p:nvPr>
                <p:ph idx="1"/>
              </p:nvPr>
            </p:nvSpPr>
            <p:spPr>
              <a:xfrm>
                <a:off x="838200" y="1825625"/>
                <a:ext cx="4909458" cy="4351338"/>
              </a:xfrm>
              <a:blipFill>
                <a:blip r:embed="rId2"/>
                <a:stretch>
                  <a:fillRect l="-2062"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DF51552-DA3D-834A-BF2E-128A3D4EEB06}"/>
                  </a:ext>
                </a:extLst>
              </p:cNvPr>
              <p:cNvSpPr txBox="1">
                <a:spLocks/>
              </p:cNvSpPr>
              <p:nvPr/>
            </p:nvSpPr>
            <p:spPr>
              <a:xfrm>
                <a:off x="5965370" y="1825625"/>
                <a:ext cx="5830390" cy="4810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kernel PCA</a:t>
                </a:r>
              </a:p>
              <a:p>
                <a14:m>
                  <m:oMath xmlns:m="http://schemas.openxmlformats.org/officeDocument/2006/math">
                    <m:r>
                      <a:rPr lang="en-US" b="0" i="1" smtClean="0">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3"/>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1</m:t>
                                  </m:r>
                                </m:sub>
                              </m:sSub>
                              <m:r>
                                <m:rPr>
                                  <m:brk m:alnAt="7"/>
                                </m:rPr>
                                <a:rPr lang="en-US" b="0"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e>
                          </m:mr>
                        </m:m>
                      </m:e>
                    </m:d>
                  </m:oMath>
                </a14:m>
                <a:endParaRPr lang="en-US" dirty="0">
                  <a:ea typeface="Cambria Math" panose="02040503050406030204" pitchFamily="18" charset="0"/>
                </a:endParaRP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𝑘</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𝑗</m:t>
                                    </m:r>
                                  </m:sub>
                                </m:sSub>
                              </m:e>
                            </m:d>
                          </m:e>
                          <m:sup>
                            <m:r>
                              <a:rPr lang="en-US" b="0" i="1" smtClean="0">
                                <a:latin typeface="Cambria Math" panose="02040503050406030204" pitchFamily="18" charset="0"/>
                                <a:ea typeface="Cambria Math" panose="02040503050406030204" pitchFamily="18" charset="0"/>
                              </a:rPr>
                              <m:t>2</m:t>
                            </m:r>
                          </m:sup>
                        </m:sSup>
                      </m:sup>
                    </m:sSup>
                  </m:oMath>
                </a14:m>
                <a:endParaRPr lang="en-US" dirty="0"/>
              </a:p>
              <a:p>
                <a14:m>
                  <m:oMath xmlns:m="http://schemas.openxmlformats.org/officeDocument/2006/math">
                    <m:r>
                      <a:rPr lang="en-US" i="1">
                        <a:latin typeface="Cambria Math" panose="02040503050406030204" pitchFamily="18" charset="0"/>
                      </a:rPr>
                      <m:t>𝑘</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𝑗</m:t>
                        </m:r>
                      </m:sub>
                    </m:sSub>
                  </m:oMath>
                </a14:m>
                <a:endParaRPr lang="en-US" dirty="0"/>
              </a:p>
              <a:p>
                <a14:m>
                  <m:oMath xmlns:m="http://schemas.openxmlformats.org/officeDocument/2006/math">
                    <m:r>
                      <a:rPr lang="en-US" i="1">
                        <a:latin typeface="Cambria Math" panose="02040503050406030204" pitchFamily="18" charset="0"/>
                      </a:rPr>
                      <m:t>𝑘</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𝑗</m:t>
                            </m:r>
                          </m:sub>
                        </m:sSub>
                      </m:e>
                    </m:d>
                    <m:r>
                      <a:rPr lang="en-US" i="1">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𝑐</m:t>
                        </m:r>
                      </m:sup>
                    </m:sSup>
                  </m:oMath>
                </a14:m>
                <a:endParaRPr lang="en-US" dirty="0"/>
              </a:p>
              <a:p>
                <a:r>
                  <a:rPr lang="en-US" dirty="0"/>
                  <a:t>…</a:t>
                </a:r>
              </a:p>
              <a:p>
                <a:endParaRPr lang="en-US" dirty="0"/>
              </a:p>
              <a:p>
                <a:endParaRPr lang="en-US" dirty="0"/>
              </a:p>
              <a:p>
                <a:endParaRPr lang="en-US" dirty="0"/>
              </a:p>
            </p:txBody>
          </p:sp>
        </mc:Choice>
        <mc:Fallback xmlns="">
          <p:sp>
            <p:nvSpPr>
              <p:cNvPr id="4" name="Content Placeholder 2">
                <a:extLst>
                  <a:ext uri="{FF2B5EF4-FFF2-40B4-BE49-F238E27FC236}">
                    <a16:creationId xmlns:a16="http://schemas.microsoft.com/office/drawing/2014/main" id="{6DF51552-DA3D-834A-BF2E-128A3D4EEB06}"/>
                  </a:ext>
                </a:extLst>
              </p:cNvPr>
              <p:cNvSpPr txBox="1">
                <a:spLocks noRot="1" noChangeAspect="1" noMove="1" noResize="1" noEditPoints="1" noAdjustHandles="1" noChangeArrowheads="1" noChangeShapeType="1" noTextEdit="1"/>
              </p:cNvSpPr>
              <p:nvPr/>
            </p:nvSpPr>
            <p:spPr>
              <a:xfrm>
                <a:off x="5965370" y="1825625"/>
                <a:ext cx="5830390" cy="4810306"/>
              </a:xfrm>
              <a:prstGeom prst="rect">
                <a:avLst/>
              </a:prstGeom>
              <a:blipFill>
                <a:blip r:embed="rId3"/>
                <a:stretch>
                  <a:fillRect l="-1739" t="-2375"/>
                </a:stretch>
              </a:blipFill>
            </p:spPr>
            <p:txBody>
              <a:bodyPr/>
              <a:lstStyle/>
              <a:p>
                <a:r>
                  <a:rPr lang="en-US">
                    <a:noFill/>
                  </a:rPr>
                  <a:t> </a:t>
                </a:r>
              </a:p>
            </p:txBody>
          </p:sp>
        </mc:Fallback>
      </mc:AlternateContent>
    </p:spTree>
    <p:extLst>
      <p:ext uri="{BB962C8B-B14F-4D97-AF65-F5344CB8AC3E}">
        <p14:creationId xmlns:p14="http://schemas.microsoft.com/office/powerpoint/2010/main" val="686928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589</Words>
  <Application>Microsoft Macintosh PowerPoint</Application>
  <PresentationFormat>Widescreen</PresentationFormat>
  <Paragraphs>92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Dimensionality reduction: PCA and kernel PCA</vt:lpstr>
      <vt:lpstr>Dimensionality reduction</vt:lpstr>
      <vt:lpstr>Principle component analysis</vt:lpstr>
      <vt:lpstr>Steps to perform PCA</vt:lpstr>
      <vt:lpstr>Linear or nonlinear projection?</vt:lpstr>
      <vt:lpstr>Kernel PCA</vt:lpstr>
      <vt:lpstr>Idea of kernel PCA</vt:lpstr>
      <vt:lpstr>The “kernel trick”</vt:lpstr>
      <vt:lpstr>Kernel matrix</vt:lpstr>
      <vt:lpstr>Applications: tracking geography</vt:lpstr>
      <vt:lpstr>Applications: tracking development/morphology</vt:lpstr>
      <vt:lpstr>Applications: tracking the time course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 -- PCA, LDA,GDA</dc:title>
  <dc:creator>Microsoft Office User</dc:creator>
  <cp:lastModifiedBy>Microsoft Office User</cp:lastModifiedBy>
  <cp:revision>65</cp:revision>
  <dcterms:created xsi:type="dcterms:W3CDTF">2019-05-08T15:50:20Z</dcterms:created>
  <dcterms:modified xsi:type="dcterms:W3CDTF">2019-05-20T01:44:18Z</dcterms:modified>
</cp:coreProperties>
</file>